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8" r:id="rId1"/>
  </p:sldMasterIdLst>
  <p:handoutMasterIdLst>
    <p:handoutMasterId r:id="rId21"/>
  </p:handoutMasterIdLst>
  <p:sldIdLst>
    <p:sldId id="371" r:id="rId2"/>
    <p:sldId id="336" r:id="rId3"/>
    <p:sldId id="338" r:id="rId4"/>
    <p:sldId id="339" r:id="rId5"/>
    <p:sldId id="341" r:id="rId6"/>
    <p:sldId id="342" r:id="rId7"/>
    <p:sldId id="372" r:id="rId8"/>
    <p:sldId id="343" r:id="rId9"/>
    <p:sldId id="344" r:id="rId10"/>
    <p:sldId id="345" r:id="rId11"/>
    <p:sldId id="346" r:id="rId12"/>
    <p:sldId id="347" r:id="rId13"/>
    <p:sldId id="256" r:id="rId14"/>
    <p:sldId id="319" r:id="rId15"/>
    <p:sldId id="320" r:id="rId16"/>
    <p:sldId id="257" r:id="rId17"/>
    <p:sldId id="280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25F7DE"/>
    <a:srgbClr val="0AECE7"/>
    <a:srgbClr val="1DC4FF"/>
    <a:srgbClr val="FF0066"/>
    <a:srgbClr val="FF33CC"/>
    <a:srgbClr val="336600"/>
    <a:srgbClr val="008000"/>
    <a:srgbClr val="FFCCFF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4697"/>
  </p:normalViewPr>
  <p:slideViewPr>
    <p:cSldViewPr>
      <p:cViewPr varScale="1">
        <p:scale>
          <a:sx n="85" d="100"/>
          <a:sy n="85" d="100"/>
        </p:scale>
        <p:origin x="1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CA3AF6-35E8-45B1-BD8A-AFAB2EE9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19E68F-3ADC-418C-8224-53365AB8B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EC7C5-97FF-4C54-A828-7AD7506597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D11F8-53D5-422E-8DFB-ACD0453AF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60F9A-420F-474C-9D0A-E44BD8798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22927-6CC8-422C-AE23-E125EE90B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FEC1-A369-4898-8DCD-5C3D5147A3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DC899-C62B-4C92-9D7D-CA64FD288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0BAE-5DA8-414F-A0D1-4DB5E64C9D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6966C-8086-4CC1-A090-D00F6161A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7BD2-77A4-489E-8D10-B80E54542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50B266-6619-4E5B-AEB8-D14DCD66F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886F93-6433-4F45-963A-20B0787AE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gif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8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990600"/>
          </a:xfrm>
        </p:spPr>
        <p:txBody>
          <a:bodyPr/>
          <a:lstStyle/>
          <a:p>
            <a:r>
              <a:rPr lang="en-US" dirty="0" smtClean="0"/>
              <a:t>List three differences in the particles that make up the substances below.</a:t>
            </a:r>
            <a:endParaRPr lang="en-US" dirty="0"/>
          </a:p>
        </p:txBody>
      </p:sp>
      <p:pic>
        <p:nvPicPr>
          <p:cNvPr id="103426" name="Picture 2" descr="http://www.rutgersprep.org/kendall/7thgrade/inventions/cycle_B/jello-Bow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2819401"/>
            <a:ext cx="38388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http://www.synergise.com/travel/Homepage/edpics/lanzarote_volcano_s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28901"/>
            <a:ext cx="3981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994078">
            <a:off x="5180835" y="4449044"/>
            <a:ext cx="1295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52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Are atmospheric pressures higher or lower in the mountains?  Why?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377998"/>
            <a:ext cx="8458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 dirty="0">
                <a:latin typeface="Rockwell" pitchFamily="18" charset="0"/>
              </a:rPr>
              <a:t>The pressure is </a:t>
            </a:r>
            <a:r>
              <a:rPr lang="en-US" sz="4400" b="1" dirty="0">
                <a:solidFill>
                  <a:srgbClr val="FF0000"/>
                </a:solidFill>
                <a:latin typeface="Rockwell" pitchFamily="18" charset="0"/>
              </a:rPr>
              <a:t>lower</a:t>
            </a:r>
            <a:r>
              <a:rPr lang="en-US" sz="4400" b="1" dirty="0">
                <a:latin typeface="Rockwell" pitchFamily="18" charset="0"/>
              </a:rPr>
              <a:t> in the mountains because there are fewer air particles pressing down on you.  This means that there are fewer particle </a:t>
            </a:r>
            <a:r>
              <a:rPr lang="en-US" sz="4400" b="1" dirty="0" smtClean="0">
                <a:latin typeface="Rockwell" pitchFamily="18" charset="0"/>
              </a:rPr>
              <a:t>collisions. </a:t>
            </a:r>
            <a:r>
              <a:rPr lang="en-US" sz="4400" b="1" dirty="0" smtClean="0">
                <a:solidFill>
                  <a:srgbClr val="FF0000"/>
                </a:solidFill>
                <a:latin typeface="Rockwell" pitchFamily="18" charset="0"/>
              </a:rPr>
              <a:t>Higher elevation</a:t>
            </a:r>
            <a:r>
              <a:rPr lang="en-US" sz="4400" b="1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4400" b="1" dirty="0" smtClean="0">
                <a:solidFill>
                  <a:srgbClr val="FF0000"/>
                </a:solidFill>
                <a:latin typeface="Rockwell" pitchFamily="18" charset="0"/>
              </a:rPr>
              <a:t> less gas </a:t>
            </a:r>
            <a:r>
              <a:rPr lang="en-US" sz="4400" b="1" dirty="0" err="1" smtClean="0">
                <a:solidFill>
                  <a:srgbClr val="FF0000"/>
                </a:solidFill>
                <a:latin typeface="Rockwell" pitchFamily="18" charset="0"/>
              </a:rPr>
              <a:t>particles</a:t>
            </a:r>
            <a:r>
              <a:rPr lang="en-US" sz="4400" b="1" dirty="0" err="1" smtClean="0">
                <a:solidFill>
                  <a:srgbClr val="FF0000"/>
                </a:solidFill>
                <a:latin typeface="Calibri"/>
              </a:rPr>
              <a:t>→less</a:t>
            </a:r>
            <a:r>
              <a:rPr lang="en-US" sz="4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libri"/>
              </a:rPr>
              <a:t>collisions→lower</a:t>
            </a:r>
            <a:r>
              <a:rPr lang="en-US" sz="4400" b="1" dirty="0" smtClean="0">
                <a:solidFill>
                  <a:srgbClr val="FF0000"/>
                </a:solidFill>
                <a:latin typeface="Calibri"/>
              </a:rPr>
              <a:t> pressure</a:t>
            </a:r>
            <a:endParaRPr lang="en-US" sz="4400" b="1" dirty="0">
              <a:solidFill>
                <a:srgbClr val="FF0000"/>
              </a:solidFill>
              <a:latin typeface="Rockwell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8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3505200"/>
          </a:xfrm>
          <a:solidFill>
            <a:srgbClr val="FFFF00"/>
          </a:solidFill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Barometer</a:t>
            </a:r>
            <a:r>
              <a:rPr lang="en-US" dirty="0" smtClean="0">
                <a:solidFill>
                  <a:schemeClr val="tx1"/>
                </a:solidFill>
              </a:rPr>
              <a:t>-  </a:t>
            </a:r>
            <a:r>
              <a:rPr lang="en-US" dirty="0" smtClean="0">
                <a:solidFill>
                  <a:srgbClr val="FF0000"/>
                </a:solidFill>
              </a:rPr>
              <a:t>instrument used to measure atmospheric pressure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28600"/>
            <a:ext cx="40227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057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9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15400" cy="6172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SI unit of pressure-  </a:t>
            </a:r>
            <a:r>
              <a:rPr lang="en-US" sz="2800" dirty="0" smtClean="0">
                <a:solidFill>
                  <a:srgbClr val="FF0000"/>
                </a:solidFill>
              </a:rPr>
              <a:t>pascal (Pa)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Standard atmospheric pressure = </a:t>
            </a:r>
            <a:r>
              <a:rPr lang="en-US" sz="2800" dirty="0" smtClean="0">
                <a:solidFill>
                  <a:srgbClr val="FF0000"/>
                </a:solidFill>
              </a:rPr>
              <a:t>101.3</a:t>
            </a:r>
            <a:r>
              <a:rPr lang="en-US" sz="2800" dirty="0" smtClean="0">
                <a:solidFill>
                  <a:schemeClr val="tx1"/>
                </a:solidFill>
              </a:rPr>
              <a:t> kilopascals (</a:t>
            </a:r>
            <a:r>
              <a:rPr lang="en-US" sz="2800" dirty="0" err="1" smtClean="0">
                <a:solidFill>
                  <a:schemeClr val="tx1"/>
                </a:solidFill>
              </a:rPr>
              <a:t>kPa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 mm Hg = pressure needed to support a column of mercury 1 mm high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Stp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</a:rPr>
              <a:t>atm</a:t>
            </a:r>
            <a:r>
              <a:rPr lang="en-US" sz="2800" dirty="0" smtClean="0">
                <a:solidFill>
                  <a:srgbClr val="FF0000"/>
                </a:solidFill>
              </a:rPr>
              <a:t> of pressure and </a:t>
            </a:r>
            <a:r>
              <a:rPr lang="en-US" sz="2800" dirty="0" err="1" smtClean="0">
                <a:solidFill>
                  <a:srgbClr val="FF0000"/>
                </a:solidFill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  <a:cs typeface="Times New Roman"/>
              </a:rPr>
              <a:t>°C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 (273 K)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1 </a:t>
            </a:r>
            <a:r>
              <a:rPr lang="en-US" sz="2800" dirty="0" err="1" smtClean="0">
                <a:solidFill>
                  <a:srgbClr val="00B050"/>
                </a:solidFill>
              </a:rPr>
              <a:t>atm</a:t>
            </a:r>
            <a:r>
              <a:rPr lang="en-US" sz="2800" dirty="0" smtClean="0">
                <a:solidFill>
                  <a:srgbClr val="00B05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760 mm Hg</a:t>
            </a:r>
            <a:r>
              <a:rPr lang="en-US" sz="2800" dirty="0" smtClean="0">
                <a:solidFill>
                  <a:srgbClr val="00B05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760 </a:t>
            </a:r>
            <a:r>
              <a:rPr lang="en-US" sz="2800" dirty="0" err="1" smtClean="0">
                <a:solidFill>
                  <a:srgbClr val="FF0000"/>
                </a:solidFill>
              </a:rPr>
              <a:t>torr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101.3 </a:t>
            </a:r>
            <a:r>
              <a:rPr lang="en-US" sz="2800" dirty="0" err="1" smtClean="0">
                <a:solidFill>
                  <a:srgbClr val="FF0000"/>
                </a:solidFill>
              </a:rPr>
              <a:t>kPa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6103685">
            <a:off x="4292389" y="4217598"/>
            <a:ext cx="3277617" cy="45025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674192">
            <a:off x="4308868" y="5725496"/>
            <a:ext cx="4099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YOU </a:t>
            </a:r>
            <a:r>
              <a:rPr lang="en-US" dirty="0" smtClean="0"/>
              <a:t>MUST KNOW </a:t>
            </a:r>
            <a:endParaRPr lang="en-US" dirty="0"/>
          </a:p>
          <a:p>
            <a:pPr algn="ctr"/>
            <a:r>
              <a:rPr lang="en-US" dirty="0"/>
              <a:t>THESE MEASUREMENTS!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1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1752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CHAPTER 14.1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BEHAVIOR OF GASES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762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KMT: </a:t>
            </a:r>
            <a:r>
              <a:rPr lang="en-US" dirty="0" smtClean="0">
                <a:solidFill>
                  <a:srgbClr val="002060"/>
                </a:solidFill>
              </a:rPr>
              <a:t>a summary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066800"/>
            <a:ext cx="8991600" cy="5294313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cs typeface="Times New Roman" pitchFamily="18" charset="0"/>
              </a:rPr>
              <a:t>States that:</a:t>
            </a:r>
            <a:endParaRPr lang="en-US" sz="4000" u="sng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ea typeface="Times New Roman" pitchFamily="18" charset="0"/>
              </a:rPr>
              <a:t>Gases are composed of particles that are considered to be hard spheres with little volume.</a:t>
            </a:r>
          </a:p>
          <a:p>
            <a:pPr>
              <a:buFontTx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ea typeface="Times New Roman" pitchFamily="18" charset="0"/>
              </a:rPr>
              <a:t>These particles are spaced far apart from one another and are in constant motion.</a:t>
            </a:r>
          </a:p>
          <a:p>
            <a:pPr>
              <a:buFontTx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ea typeface="Times New Roman" pitchFamily="18" charset="0"/>
              </a:rPr>
              <a:t>They collide in a perfectly elastic manner so that energy is never lost.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Variables That Describe a Gas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1219200"/>
            <a:ext cx="8991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4400" b="1" dirty="0">
                <a:cs typeface="Times New Roman" pitchFamily="18" charset="0"/>
              </a:rPr>
              <a:t>Compressibility</a:t>
            </a:r>
            <a:r>
              <a:rPr lang="en-US" sz="4400" dirty="0">
                <a:cs typeface="Times New Roman" pitchFamily="18" charset="0"/>
              </a:rPr>
              <a:t> – a measure of how much the volume of matter decreases under pressure.</a:t>
            </a:r>
            <a:endParaRPr lang="en-US" sz="4400" u="sng" dirty="0"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4400" dirty="0">
                <a:cs typeface="Times New Roman" pitchFamily="18" charset="0"/>
              </a:rPr>
              <a:t>P = </a:t>
            </a:r>
            <a:r>
              <a:rPr lang="en-US" sz="4400" dirty="0" smtClean="0">
                <a:cs typeface="Times New Roman" pitchFamily="18" charset="0"/>
              </a:rPr>
              <a:t>pressure</a:t>
            </a:r>
            <a:endParaRPr lang="en-US" sz="4400" dirty="0" smtClean="0"/>
          </a:p>
          <a:p>
            <a:pPr lvl="1">
              <a:buFont typeface="Arial" charset="0"/>
              <a:buChar char="•"/>
            </a:pPr>
            <a:r>
              <a:rPr lang="en-US" sz="4400" dirty="0" smtClean="0">
                <a:cs typeface="Times New Roman" pitchFamily="18" charset="0"/>
              </a:rPr>
              <a:t>V = volume</a:t>
            </a:r>
            <a:endParaRPr lang="en-US" sz="4400" dirty="0" smtClean="0"/>
          </a:p>
          <a:p>
            <a:pPr lvl="1">
              <a:buFont typeface="Arial" charset="0"/>
              <a:buChar char="•"/>
            </a:pPr>
            <a:r>
              <a:rPr lang="en-US" sz="4400" dirty="0" smtClean="0">
                <a:cs typeface="Times New Roman" pitchFamily="18" charset="0"/>
              </a:rPr>
              <a:t>T </a:t>
            </a:r>
            <a:r>
              <a:rPr lang="en-US" sz="4400" dirty="0">
                <a:cs typeface="Times New Roman" pitchFamily="18" charset="0"/>
              </a:rPr>
              <a:t>= </a:t>
            </a:r>
            <a:r>
              <a:rPr lang="en-US" sz="4400" dirty="0" smtClean="0">
                <a:cs typeface="Times New Roman" pitchFamily="18" charset="0"/>
              </a:rPr>
              <a:t>temperature</a:t>
            </a:r>
            <a:endParaRPr lang="en-US" sz="4400" dirty="0"/>
          </a:p>
          <a:p>
            <a:pPr lvl="1">
              <a:buFont typeface="Arial" charset="0"/>
              <a:buChar char="•"/>
            </a:pPr>
            <a:r>
              <a:rPr lang="en-US" sz="4400" dirty="0">
                <a:cs typeface="Times New Roman" pitchFamily="18" charset="0"/>
              </a:rPr>
              <a:t>n = </a:t>
            </a:r>
            <a:r>
              <a:rPr lang="en-US" sz="4400" dirty="0" smtClean="0">
                <a:cs typeface="Times New Roman" pitchFamily="18" charset="0"/>
              </a:rPr>
              <a:t>number </a:t>
            </a:r>
            <a:r>
              <a:rPr lang="en-US" sz="4400" dirty="0">
                <a:cs typeface="Times New Roman" pitchFamily="18" charset="0"/>
              </a:rPr>
              <a:t>of </a:t>
            </a:r>
            <a:r>
              <a:rPr lang="en-US" sz="4400" dirty="0" smtClean="0">
                <a:cs typeface="Times New Roman" pitchFamily="18" charset="0"/>
              </a:rPr>
              <a:t>moles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718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when you add or remove gas from a system?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777851"/>
            <a:ext cx="8153400" cy="203215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Adding gas to a container(system)</a:t>
            </a:r>
          </a:p>
          <a:p>
            <a:pPr marL="800100" lvl="1" indent="-342900"/>
            <a:r>
              <a:rPr lang="en-US" sz="2400" dirty="0" smtClean="0"/>
              <a:t>Increases the number of particles</a:t>
            </a:r>
          </a:p>
          <a:p>
            <a:pPr marL="800100" lvl="1" indent="-342900"/>
            <a:r>
              <a:rPr lang="en-US" sz="2400" dirty="0" smtClean="0"/>
              <a:t>Increases the number of collisions</a:t>
            </a:r>
          </a:p>
          <a:p>
            <a:pPr marL="800100" lvl="1" indent="-342900"/>
            <a:r>
              <a:rPr lang="en-US" sz="2400" dirty="0" smtClean="0"/>
              <a:t>And thus increases the pressure in the container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4191000"/>
            <a:ext cx="8534400" cy="19097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Removing gas from a container</a:t>
            </a:r>
          </a:p>
          <a:p>
            <a:pPr marL="800100" lvl="1" indent="-342900"/>
            <a:r>
              <a:rPr lang="en-US" dirty="0">
                <a:latin typeface="Arial" pitchFamily="34" charset="0"/>
                <a:cs typeface="Arial" pitchFamily="34" charset="0"/>
              </a:rPr>
              <a:t>Decreases the number of particles</a:t>
            </a:r>
          </a:p>
          <a:p>
            <a:pPr marL="800100" lvl="1" indent="-342900"/>
            <a:r>
              <a:rPr lang="en-US" dirty="0">
                <a:latin typeface="Arial" pitchFamily="34" charset="0"/>
                <a:cs typeface="Arial" pitchFamily="34" charset="0"/>
              </a:rPr>
              <a:t>Decreases the number of collisions</a:t>
            </a:r>
          </a:p>
          <a:p>
            <a:pPr marL="800100" lvl="1" indent="-342900"/>
            <a:r>
              <a:rPr lang="en-US" dirty="0">
                <a:latin typeface="Arial" pitchFamily="34" charset="0"/>
                <a:cs typeface="Arial" pitchFamily="34" charset="0"/>
              </a:rPr>
              <a:t>And thus decreases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pressure</a:t>
            </a:r>
            <a:endParaRPr lang="en-US" dirty="0"/>
          </a:p>
        </p:txBody>
      </p:sp>
      <p:pic>
        <p:nvPicPr>
          <p:cNvPr id="2050" name="Picture 2" descr="http://www.solpass.org/5s/images/gas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45527"/>
            <a:ext cx="2118108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4267200"/>
            <a:ext cx="2286000" cy="2362200"/>
          </a:xfrm>
        </p:spPr>
        <p:txBody>
          <a:bodyPr>
            <a:normAutofit fontScale="90000" lnSpcReduction="20000"/>
          </a:bodyPr>
          <a:lstStyle/>
          <a:p>
            <a:r>
              <a:rPr lang="en-US" dirty="0" smtClean="0"/>
              <a:t>Airing up a balloon illustrates this!</a:t>
            </a:r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sz="half" idx="1"/>
          </p:nvPr>
        </p:nvSpPr>
        <p:spPr>
          <a:xfrm>
            <a:off x="304800" y="1524001"/>
            <a:ext cx="8705850" cy="2286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The number of particles of gas and pressure are </a:t>
            </a:r>
            <a:r>
              <a:rPr lang="en-US" sz="4000" u="sng" dirty="0" smtClean="0">
                <a:solidFill>
                  <a:srgbClr val="FF0000"/>
                </a:solidFill>
              </a:rPr>
              <a:t>directly</a:t>
            </a:r>
            <a:r>
              <a:rPr lang="en-US" sz="4000" dirty="0" smtClean="0">
                <a:solidFill>
                  <a:schemeClr val="bg1"/>
                </a:solidFill>
              </a:rPr>
              <a:t> related.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 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double # of particles = double pressure </a:t>
            </a:r>
            <a:r>
              <a:rPr lang="en-US" sz="4000" dirty="0" smtClean="0">
                <a:solidFill>
                  <a:srgbClr val="FF0000"/>
                </a:solidFill>
              </a:rPr>
              <a:t>x 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718"/>
            <a:ext cx="8763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Pressure and Particles are related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ltcconline.net/stevenson/2008CHM101Fall/CHM101LectureNotes20081103_files/image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57" y="3886201"/>
            <a:ext cx="649649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718"/>
            <a:ext cx="8686800" cy="17522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cap="none" dirty="0" smtClean="0">
                <a:solidFill>
                  <a:schemeClr val="tx1"/>
                </a:solidFill>
                <a:latin typeface="+mn-lt"/>
              </a:rPr>
              <a:t>The Effect Of Changing The Size Of The Container</a:t>
            </a:r>
            <a:br>
              <a:rPr lang="en-US" sz="2400" b="1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u="sng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Increase Volume </a:t>
            </a:r>
            <a:r>
              <a:rPr lang="en-US" sz="2400" cap="none" noProof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cap="none" dirty="0" smtClean="0">
                <a:solidFill>
                  <a:srgbClr val="FF0000"/>
                </a:solidFill>
                <a:latin typeface="+mn-lt"/>
              </a:rPr>
              <a:t>Decrease</a:t>
            </a: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 Pressure</a:t>
            </a:r>
            <a:br>
              <a:rPr lang="en-US" sz="2400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Decrease Volume </a:t>
            </a:r>
            <a:r>
              <a:rPr lang="en-US" sz="2400" cap="none" noProof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 Increase Pressure</a:t>
            </a:r>
          </a:p>
        </p:txBody>
      </p:sp>
      <p:sp>
        <p:nvSpPr>
          <p:cNvPr id="10" name="Content Placeholder 9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5029199" y="1981200"/>
            <a:ext cx="41009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Script MT Bold" pitchFamily="66" charset="0"/>
              </a:rPr>
              <a:t>Volume and Pressure are</a:t>
            </a:r>
            <a:r>
              <a:rPr lang="en-US" sz="2800" u="sng" dirty="0">
                <a:latin typeface="Script MT Bold" pitchFamily="66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Script MT Bold" pitchFamily="66" charset="0"/>
              </a:rPr>
              <a:t>indirectly</a:t>
            </a:r>
            <a:r>
              <a:rPr lang="en-US" sz="2800" dirty="0">
                <a:latin typeface="Script MT Bold" pitchFamily="66" charset="0"/>
              </a:rPr>
              <a:t> related.</a:t>
            </a:r>
            <a:br>
              <a:rPr lang="en-US" sz="2800" dirty="0">
                <a:latin typeface="Script MT Bold" pitchFamily="66" charset="0"/>
              </a:rPr>
            </a:br>
            <a:r>
              <a:rPr lang="en-US" sz="2800" dirty="0" smtClean="0">
                <a:latin typeface="Script MT Bold" pitchFamily="66" charset="0"/>
              </a:rPr>
              <a:t>If you cut the volume </a:t>
            </a:r>
            <a:r>
              <a:rPr lang="en-US" sz="2800" dirty="0">
                <a:latin typeface="Script MT Bold" pitchFamily="66" charset="0"/>
              </a:rPr>
              <a:t>in </a:t>
            </a:r>
            <a:r>
              <a:rPr lang="en-US" sz="2800" dirty="0" smtClean="0">
                <a:latin typeface="Script MT Bold" pitchFamily="66" charset="0"/>
              </a:rPr>
              <a:t>half, the pressure doubles.</a:t>
            </a:r>
            <a:endParaRPr lang="en-US" sz="2800" dirty="0">
              <a:latin typeface="Script MT Bold" pitchFamily="66" charset="0"/>
            </a:endParaRPr>
          </a:p>
        </p:txBody>
      </p:sp>
      <p:pic>
        <p:nvPicPr>
          <p:cNvPr id="11" name="Content Placeholder 10" descr="chprm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325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42" y="4572000"/>
            <a:ext cx="5139158" cy="22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718"/>
            <a:ext cx="8991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none" dirty="0" smtClean="0">
                <a:solidFill>
                  <a:schemeClr val="tx1"/>
                </a:solidFill>
                <a:latin typeface="+mn-lt"/>
              </a:rPr>
              <a:t>The Effect of Heating or Cooling a Gas</a:t>
            </a:r>
            <a:r>
              <a:rPr lang="en-US" sz="2800" b="1" cap="none" dirty="0" smtClean="0">
                <a:latin typeface="+mn-lt"/>
              </a:rPr>
              <a:t/>
            </a:r>
            <a:br>
              <a:rPr lang="en-US" sz="2800" b="1" cap="none" dirty="0" smtClean="0">
                <a:latin typeface="+mn-lt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Compressing A Gas Increases Its Temperature.</a:t>
            </a:r>
            <a:br>
              <a:rPr lang="en-US" sz="2400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Expanding A Gas Decreases Its Temperature.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709" y="1752600"/>
            <a:ext cx="5534891" cy="2667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Heating a Gas</a:t>
            </a:r>
          </a:p>
          <a:p>
            <a:pPr marL="914400" lvl="1" indent="-457200"/>
            <a:r>
              <a:rPr lang="en-US" dirty="0" smtClean="0"/>
              <a:t>Increases KE</a:t>
            </a:r>
          </a:p>
          <a:p>
            <a:pPr marL="914400" lvl="1" indent="-457200"/>
            <a:r>
              <a:rPr lang="en-US" dirty="0" smtClean="0"/>
              <a:t>Increases the number of collisions with the walls of the container</a:t>
            </a:r>
          </a:p>
          <a:p>
            <a:pPr marL="914400" lvl="1" indent="-457200"/>
            <a:r>
              <a:rPr lang="en-US" dirty="0" smtClean="0">
                <a:solidFill>
                  <a:srgbClr val="FF0000"/>
                </a:solidFill>
              </a:rPr>
              <a:t>Thus increasing </a:t>
            </a:r>
            <a:r>
              <a:rPr lang="en-US" dirty="0" smtClean="0"/>
              <a:t>the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782" y="4267200"/>
            <a:ext cx="5618018" cy="2590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Cooling </a:t>
            </a:r>
            <a:r>
              <a:rPr lang="en-US" dirty="0"/>
              <a:t>a Gas</a:t>
            </a:r>
          </a:p>
          <a:p>
            <a:pPr marL="914400" lvl="1" indent="-457200"/>
            <a:r>
              <a:rPr lang="en-US" dirty="0" smtClean="0"/>
              <a:t>Decreases </a:t>
            </a:r>
            <a:r>
              <a:rPr lang="en-US" dirty="0"/>
              <a:t>KE</a:t>
            </a:r>
          </a:p>
          <a:p>
            <a:pPr marL="914400" lvl="1" indent="-457200"/>
            <a:r>
              <a:rPr lang="en-US" dirty="0" smtClean="0"/>
              <a:t>Decreases </a:t>
            </a:r>
            <a:r>
              <a:rPr lang="en-US" dirty="0"/>
              <a:t>the number of collisions with the walls of the container</a:t>
            </a:r>
          </a:p>
          <a:p>
            <a:pPr marL="914400" lvl="1" indent="-457200"/>
            <a:r>
              <a:rPr lang="en-US" dirty="0">
                <a:solidFill>
                  <a:srgbClr val="FF0000"/>
                </a:solidFill>
              </a:rPr>
              <a:t>Thus </a:t>
            </a:r>
            <a:r>
              <a:rPr lang="en-US" dirty="0" smtClean="0">
                <a:solidFill>
                  <a:srgbClr val="FF0000"/>
                </a:solidFill>
              </a:rPr>
              <a:t>decreasing</a:t>
            </a:r>
            <a:r>
              <a:rPr lang="en-US" dirty="0" smtClean="0"/>
              <a:t> </a:t>
            </a:r>
            <a:r>
              <a:rPr lang="en-US" dirty="0"/>
              <a:t>the pressure</a:t>
            </a:r>
          </a:p>
          <a:p>
            <a:endParaRPr lang="en-US" dirty="0"/>
          </a:p>
        </p:txBody>
      </p:sp>
      <p:pic>
        <p:nvPicPr>
          <p:cNvPr id="4" name="Picture 3" descr="chtm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78" y="2667000"/>
            <a:ext cx="40310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1"/>
            <a:ext cx="7772400" cy="33528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Alba Super" pitchFamily="2" charset="0"/>
              </a:rPr>
              <a:t>CHEMISTRY </a:t>
            </a:r>
            <a:br>
              <a:rPr lang="en-US" sz="4400" dirty="0" smtClean="0">
                <a:solidFill>
                  <a:srgbClr val="FF0000"/>
                </a:solidFill>
                <a:latin typeface="Alba Super" pitchFamily="2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lba Super" pitchFamily="2" charset="0"/>
              </a:rPr>
              <a:t>CHAPTERs 13 and 14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THE STATES OF MATTER and </a:t>
            </a:r>
            <a:r>
              <a:rPr lang="en-US" sz="4400" b="1" smtClean="0">
                <a:solidFill>
                  <a:srgbClr val="0070C0"/>
                </a:solidFill>
              </a:rPr>
              <a:t>gas laws Part 1</a:t>
            </a:r>
            <a:endParaRPr lang="en-US" sz="44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2" descr="image0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image0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image00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8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7630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Kinetic theory of gases</a:t>
            </a:r>
            <a:r>
              <a:rPr lang="en-US" dirty="0" smtClean="0">
                <a:solidFill>
                  <a:srgbClr val="0070C0"/>
                </a:solidFill>
              </a:rPr>
              <a:t>-  valid only at extremely </a:t>
            </a:r>
            <a:r>
              <a:rPr lang="en-US" dirty="0" smtClean="0">
                <a:solidFill>
                  <a:srgbClr val="FF0000"/>
                </a:solidFill>
              </a:rPr>
              <a:t>low density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267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1. A gas is composed of particles, usually molecules or atoms.  We treat them as…</a:t>
            </a:r>
          </a:p>
          <a:p>
            <a:pPr marL="914400" lvl="1" indent="-457200"/>
            <a:r>
              <a:rPr lang="en-US" sz="2800" dirty="0" smtClean="0">
                <a:solidFill>
                  <a:srgbClr val="FF0000"/>
                </a:solidFill>
              </a:rPr>
              <a:t>Hard spheres</a:t>
            </a:r>
          </a:p>
          <a:p>
            <a:pPr marL="914400" lvl="1" indent="-457200"/>
            <a:r>
              <a:rPr lang="en-US" sz="2800" dirty="0" smtClean="0"/>
              <a:t>Insignificant volume</a:t>
            </a:r>
          </a:p>
          <a:p>
            <a:pPr marL="914400" lvl="1" indent="-457200"/>
            <a:r>
              <a:rPr lang="en-US" sz="2800" dirty="0" smtClean="0">
                <a:solidFill>
                  <a:srgbClr val="FF0000"/>
                </a:solidFill>
              </a:rPr>
              <a:t>Far from</a:t>
            </a:r>
            <a:r>
              <a:rPr lang="en-US" sz="2800" dirty="0" smtClean="0"/>
              <a:t> each other</a:t>
            </a:r>
          </a:p>
        </p:txBody>
      </p:sp>
      <p:pic>
        <p:nvPicPr>
          <p:cNvPr id="100354" name="Picture 2" descr="http://edu.glogster.com/media/4/25/27/99/25279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75202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9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2.The particles in a gas move </a:t>
            </a:r>
            <a:r>
              <a:rPr lang="en-US" dirty="0" smtClean="0">
                <a:solidFill>
                  <a:srgbClr val="FF0000"/>
                </a:solidFill>
              </a:rPr>
              <a:t>rapidly in constant random motion.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4" descr="image0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6933" y="2133600"/>
            <a:ext cx="6112933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</a:rPr>
              <a:t>3.All collisions are perfectly</a:t>
            </a:r>
            <a:r>
              <a:rPr lang="en-US" sz="3200" dirty="0" smtClean="0">
                <a:solidFill>
                  <a:srgbClr val="FF0000"/>
                </a:solidFill>
              </a:rPr>
              <a:t> elastic- no Energy lost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 descr="C:\Documents and Settings\cakin\My Documents\Translational_mo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8" y="3429000"/>
            <a:ext cx="3563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2971800" y="3505200"/>
            <a:ext cx="4191000" cy="2362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3778359"/>
            <a:ext cx="2819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cs typeface="Shruti" pitchFamily="2" charset="0"/>
              </a:rPr>
              <a:t>The average speed of an O</a:t>
            </a:r>
            <a:r>
              <a:rPr lang="en-US" sz="2800" baseline="-25000" dirty="0">
                <a:cs typeface="Shruti" pitchFamily="2" charset="0"/>
              </a:rPr>
              <a:t>2</a:t>
            </a:r>
            <a:r>
              <a:rPr lang="en-US" sz="2800" dirty="0">
                <a:cs typeface="Shruti" pitchFamily="2" charset="0"/>
              </a:rPr>
              <a:t> molecule is 1656 km/</a:t>
            </a:r>
            <a:r>
              <a:rPr lang="en-US" sz="2800" dirty="0" err="1">
                <a:cs typeface="Shruti" pitchFamily="2" charset="0"/>
              </a:rPr>
              <a:t>hr</a:t>
            </a:r>
            <a:r>
              <a:rPr lang="en-US" sz="2800" dirty="0">
                <a:cs typeface="Shruti" pitchFamily="2" charset="0"/>
              </a:rPr>
              <a:t>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6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019800" cy="6172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Kinetic energy (KE)-</a:t>
            </a:r>
            <a:r>
              <a:rPr lang="en-US" dirty="0" smtClean="0">
                <a:solidFill>
                  <a:srgbClr val="00B050"/>
                </a:solidFill>
              </a:rPr>
              <a:t>  the energy an object has because of </a:t>
            </a:r>
            <a:r>
              <a:rPr lang="en-US" dirty="0" smtClean="0">
                <a:solidFill>
                  <a:srgbClr val="FF0000"/>
                </a:solidFill>
              </a:rPr>
              <a:t>its motion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When a gas is heated, it absorbs thermal energy.  Some of this energy is converted to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increase </a:t>
            </a:r>
            <a:r>
              <a:rPr lang="en-US" dirty="0" smtClean="0">
                <a:solidFill>
                  <a:schemeClr val="tx1"/>
                </a:solidFill>
              </a:rPr>
              <a:t>the motion of particles.</a:t>
            </a:r>
          </a:p>
        </p:txBody>
      </p:sp>
      <p:pic>
        <p:nvPicPr>
          <p:cNvPr id="97282" name="Picture 2" descr="http://www.chm.bris.ac.uk/motm/glucose/steambr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5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" y="533400"/>
            <a:ext cx="9144000" cy="563880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*The average KE of a gas is proportional to the</a:t>
            </a:r>
            <a:r>
              <a:rPr lang="en-US" b="1" dirty="0" smtClean="0"/>
              <a:t> Kelvin </a:t>
            </a:r>
            <a:r>
              <a:rPr lang="en-US" b="1" dirty="0" smtClean="0">
                <a:solidFill>
                  <a:schemeClr val="tx1"/>
                </a:solidFill>
              </a:rPr>
              <a:t>temperature.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*Particles at 200K have </a:t>
            </a:r>
            <a:r>
              <a:rPr lang="en-US" b="1" dirty="0" smtClean="0">
                <a:solidFill>
                  <a:srgbClr val="FF0000"/>
                </a:solidFill>
              </a:rPr>
              <a:t>twice</a:t>
            </a:r>
            <a:r>
              <a:rPr lang="en-US" b="1" dirty="0" smtClean="0">
                <a:solidFill>
                  <a:srgbClr val="0070C0"/>
                </a:solidFill>
              </a:rPr>
              <a:t> the KE of particles at 100K.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*The Kelvin temp scale is used because 0K (absolute zero) is the temp 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which all motion ceases.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5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3"/>
            <a:ext cx="63246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2743200"/>
          </a:xfrm>
          <a:solidFill>
            <a:srgbClr val="FF66FF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Gas Pressure</a:t>
            </a:r>
            <a:r>
              <a:rPr lang="en-US" dirty="0" smtClean="0">
                <a:solidFill>
                  <a:schemeClr val="tx1"/>
                </a:solidFill>
              </a:rPr>
              <a:t>-  the result of the </a:t>
            </a:r>
            <a:r>
              <a:rPr lang="en-US" dirty="0" smtClean="0">
                <a:solidFill>
                  <a:srgbClr val="FF0000"/>
                </a:solidFill>
              </a:rPr>
              <a:t>collisions of gas particles</a:t>
            </a:r>
            <a:r>
              <a:rPr lang="en-US" dirty="0" smtClean="0">
                <a:solidFill>
                  <a:schemeClr val="tx1"/>
                </a:solidFill>
              </a:rPr>
              <a:t> with an object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1000" y="3810000"/>
            <a:ext cx="312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B050"/>
                </a:solidFill>
                <a:latin typeface="Ravie" pitchFamily="82" charset="0"/>
              </a:rPr>
              <a:t>Where are the pressurized areas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6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Atmospheric pressure</a:t>
            </a:r>
            <a:r>
              <a:rPr lang="en-US" dirty="0" smtClean="0">
                <a:solidFill>
                  <a:schemeClr val="tx1"/>
                </a:solidFill>
              </a:rPr>
              <a:t>-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3276600" cy="5486400"/>
          </a:xfrm>
          <a:solidFill>
            <a:srgbClr val="25F7DE"/>
          </a:solidFill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The pressure caused by the weight of the atmosphere.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It decreases with an increase in elevation because the atmospheric gases are less dense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066800"/>
            <a:ext cx="55022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7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15845</TotalTime>
  <Words>463</Words>
  <Application>Microsoft Macintosh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Alba Super</vt:lpstr>
      <vt:lpstr>Arial Black</vt:lpstr>
      <vt:lpstr>Calibri</vt:lpstr>
      <vt:lpstr>Ravie</vt:lpstr>
      <vt:lpstr>Rockwell</vt:lpstr>
      <vt:lpstr>Script MT Bold</vt:lpstr>
      <vt:lpstr>Shruti</vt:lpstr>
      <vt:lpstr>Times New Roman</vt:lpstr>
      <vt:lpstr>Wingdings</vt:lpstr>
      <vt:lpstr>Arial</vt:lpstr>
      <vt:lpstr>Essential</vt:lpstr>
      <vt:lpstr>Bellwork Tuesday</vt:lpstr>
      <vt:lpstr>CHEMISTRY  CHAPTERs 13 and 14 THE STATES OF MATTER and gas laws Part 1</vt:lpstr>
      <vt:lpstr>Kinetic theory of gases-  valid only at extremely low density</vt:lpstr>
      <vt:lpstr>2.The particles in a gas move rapidly in constant random motion.</vt:lpstr>
      <vt:lpstr>Kinetic energy (KE)-  the energy an object has because of its motion  When a gas is heated, it absorbs thermal energy.  Some of this energy is converted to KE to increase the motion of particles.</vt:lpstr>
      <vt:lpstr>*The average KE of a gas is proportional to the Kelvin temperature.   *Particles at 200K have twice the KE of particles at 100K. *The Kelvin temp scale is used because 0K (absolute zero) is the temp at which all motion ceases.</vt:lpstr>
      <vt:lpstr>PowerPoint Presentation</vt:lpstr>
      <vt:lpstr>Gas Pressure-  the result of the collisions of gas particles with an object</vt:lpstr>
      <vt:lpstr>Atmospheric pressure-     </vt:lpstr>
      <vt:lpstr>Are atmospheric pressures higher or lower in the mountains?  Why?</vt:lpstr>
      <vt:lpstr>Barometer-  instrument used to measure atmospheric pressure</vt:lpstr>
      <vt:lpstr>SI unit of pressure-  pascal (Pa)  Standard atmospheric pressure = 101.3 kilopascals (kPa)   1 mm Hg = pressure needed to support a column of mercury 1 mm high  Stp = 1 atm of pressure and o°C (273 K)  1 atm = 760 mm Hg = 760 torr =101.3 kPa  </vt:lpstr>
      <vt:lpstr>CHAPTER 14.1 THE BEHAVIOR OF GASES</vt:lpstr>
      <vt:lpstr>KMT: a summary</vt:lpstr>
      <vt:lpstr>Variables That Describe a Gas</vt:lpstr>
      <vt:lpstr>What Happens when you add or remove gas from a system?</vt:lpstr>
      <vt:lpstr>Pressure and Particles are related</vt:lpstr>
      <vt:lpstr>The Effect Of Changing The Size Of The Container  Increase Volume  Decrease Pressure Decrease Volume  Increase Pressure</vt:lpstr>
      <vt:lpstr>The Effect of Heating or Cooling a Gas Compressing A Gas Increases Its Temperature. Expanding A Gas Decreases Its Temperature.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PRE-AP CHEMISTRY CHAPTER 12 THE BEHAVIOR OF GASES</dc:title>
  <dc:creator>Kristen Jones</dc:creator>
  <cp:lastModifiedBy>Tori Zlomie</cp:lastModifiedBy>
  <cp:revision>417</cp:revision>
  <cp:lastPrinted>2014-01-06T03:42:32Z</cp:lastPrinted>
  <dcterms:created xsi:type="dcterms:W3CDTF">2014-01-06T02:46:41Z</dcterms:created>
  <dcterms:modified xsi:type="dcterms:W3CDTF">2018-01-08T14:42:56Z</dcterms:modified>
</cp:coreProperties>
</file>