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60" r:id="rId1"/>
  </p:sldMasterIdLst>
  <p:notesMasterIdLst>
    <p:notesMasterId r:id="rId42"/>
  </p:notesMasterIdLst>
  <p:handoutMasterIdLst>
    <p:handoutMasterId r:id="rId43"/>
  </p:handoutMasterIdLst>
  <p:sldIdLst>
    <p:sldId id="324" r:id="rId2"/>
    <p:sldId id="256" r:id="rId3"/>
    <p:sldId id="319" r:id="rId4"/>
    <p:sldId id="320" r:id="rId5"/>
    <p:sldId id="257" r:id="rId6"/>
    <p:sldId id="280" r:id="rId7"/>
    <p:sldId id="260" r:id="rId8"/>
    <p:sldId id="261" r:id="rId9"/>
    <p:sldId id="262" r:id="rId10"/>
    <p:sldId id="321" r:id="rId11"/>
    <p:sldId id="268" r:id="rId12"/>
    <p:sldId id="269" r:id="rId13"/>
    <p:sldId id="270" r:id="rId14"/>
    <p:sldId id="302" r:id="rId15"/>
    <p:sldId id="271" r:id="rId16"/>
    <p:sldId id="272" r:id="rId17"/>
    <p:sldId id="301" r:id="rId18"/>
    <p:sldId id="273" r:id="rId19"/>
    <p:sldId id="332" r:id="rId20"/>
    <p:sldId id="333" r:id="rId21"/>
    <p:sldId id="274" r:id="rId22"/>
    <p:sldId id="275" r:id="rId23"/>
    <p:sldId id="322" r:id="rId24"/>
    <p:sldId id="283" r:id="rId25"/>
    <p:sldId id="284" r:id="rId26"/>
    <p:sldId id="276" r:id="rId27"/>
    <p:sldId id="277" r:id="rId28"/>
    <p:sldId id="334" r:id="rId29"/>
    <p:sldId id="278" r:id="rId30"/>
    <p:sldId id="305" r:id="rId31"/>
    <p:sldId id="323" r:id="rId32"/>
    <p:sldId id="317" r:id="rId33"/>
    <p:sldId id="264" r:id="rId34"/>
    <p:sldId id="265" r:id="rId35"/>
    <p:sldId id="266" r:id="rId36"/>
    <p:sldId id="267" r:id="rId37"/>
    <p:sldId id="307" r:id="rId38"/>
    <p:sldId id="308" r:id="rId39"/>
    <p:sldId id="310" r:id="rId40"/>
    <p:sldId id="311"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CC"/>
    <a:srgbClr val="336600"/>
    <a:srgbClr val="008000"/>
    <a:srgbClr val="FFCCFF"/>
    <a:srgbClr val="EB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p:restoredTop sz="94697"/>
  </p:normalViewPr>
  <p:slideViewPr>
    <p:cSldViewPr>
      <p:cViewPr varScale="1">
        <p:scale>
          <a:sx n="85" d="100"/>
          <a:sy n="85" d="100"/>
        </p:scale>
        <p:origin x="117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49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49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2FA764D-7468-0E47-B8B5-0421CE045CE4}"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A6697-985E-B64D-B078-0D097AF3FB4A}" type="datetimeFigureOut">
              <a:rPr lang="en-US" smtClean="0"/>
              <a:t>1/16/18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99F9B-F03C-CF43-9F78-E7B5EF6C7008}" type="slidenum">
              <a:rPr lang="en-US" smtClean="0"/>
              <a:t>‹#›</a:t>
            </a:fld>
            <a:endParaRPr lang="en-US"/>
          </a:p>
        </p:txBody>
      </p:sp>
    </p:spTree>
    <p:extLst>
      <p:ext uri="{BB962C8B-B14F-4D97-AF65-F5344CB8AC3E}">
        <p14:creationId xmlns:p14="http://schemas.microsoft.com/office/powerpoint/2010/main" val="10711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Times New Roman" pitchFamily="18"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Times New Roman" pitchFamily="18"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D7A8725E-34F2-4C45-B826-7A202FA9F45F}" type="slidenum">
              <a:rPr lang="en-US" altLang="x-none"/>
              <a:pPr/>
              <a:t>‹#›</a:t>
            </a:fld>
            <a:endParaRPr lang="en-US" altLang="x-none"/>
          </a:p>
        </p:txBody>
      </p:sp>
    </p:spTree>
    <p:extLst>
      <p:ext uri="{BB962C8B-B14F-4D97-AF65-F5344CB8AC3E}">
        <p14:creationId xmlns:p14="http://schemas.microsoft.com/office/powerpoint/2010/main" val="103127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964447F4-2D84-D740-8FCA-95F8F7C456FB}" type="slidenum">
              <a:rPr lang="en-US" altLang="x-none"/>
              <a:pPr/>
              <a:t>‹#›</a:t>
            </a:fld>
            <a:endParaRPr lang="en-US" altLang="x-none"/>
          </a:p>
        </p:txBody>
      </p:sp>
    </p:spTree>
    <p:extLst>
      <p:ext uri="{BB962C8B-B14F-4D97-AF65-F5344CB8AC3E}">
        <p14:creationId xmlns:p14="http://schemas.microsoft.com/office/powerpoint/2010/main" val="113494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FA337E7-26A6-E841-8488-55D06A3BF7F4}" type="slidenum">
              <a:rPr lang="en-US" altLang="x-none"/>
              <a:pPr/>
              <a:t>‹#›</a:t>
            </a:fld>
            <a:endParaRPr lang="en-US" altLang="x-none"/>
          </a:p>
        </p:txBody>
      </p:sp>
    </p:spTree>
    <p:extLst>
      <p:ext uri="{BB962C8B-B14F-4D97-AF65-F5344CB8AC3E}">
        <p14:creationId xmlns:p14="http://schemas.microsoft.com/office/powerpoint/2010/main" val="105355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F8A0109-8504-9D4E-9E29-A0E0257D65B8}" type="slidenum">
              <a:rPr lang="en-US" altLang="x-none"/>
              <a:pPr/>
              <a:t>‹#›</a:t>
            </a:fld>
            <a:endParaRPr lang="en-US" altLang="x-none"/>
          </a:p>
        </p:txBody>
      </p:sp>
    </p:spTree>
    <p:extLst>
      <p:ext uri="{BB962C8B-B14F-4D97-AF65-F5344CB8AC3E}">
        <p14:creationId xmlns:p14="http://schemas.microsoft.com/office/powerpoint/2010/main" val="44029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x-none" altLang="x-none">
              <a:solidFill>
                <a:srgbClr val="FFFFFF"/>
              </a:solidFill>
              <a:latin typeface="Lucida Sans Unicode"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x-none" altLang="x-none">
              <a:solidFill>
                <a:srgbClr val="FFFFFF"/>
              </a:solidFill>
              <a:latin typeface="Lucida Sans Unicode"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201A464E-0004-7E42-9FD4-16E1F09D9185}" type="slidenum">
              <a:rPr lang="en-US" altLang="x-none"/>
              <a:pPr/>
              <a:t>‹#›</a:t>
            </a:fld>
            <a:endParaRPr lang="en-US" altLang="x-none"/>
          </a:p>
        </p:txBody>
      </p:sp>
    </p:spTree>
    <p:extLst>
      <p:ext uri="{BB962C8B-B14F-4D97-AF65-F5344CB8AC3E}">
        <p14:creationId xmlns:p14="http://schemas.microsoft.com/office/powerpoint/2010/main" val="2687793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854E633-C2FC-BC40-8082-53D93187EB70}" type="slidenum">
              <a:rPr lang="en-US" altLang="x-none"/>
              <a:pPr/>
              <a:t>‹#›</a:t>
            </a:fld>
            <a:endParaRPr lang="en-US" altLang="x-none"/>
          </a:p>
        </p:txBody>
      </p:sp>
    </p:spTree>
    <p:extLst>
      <p:ext uri="{BB962C8B-B14F-4D97-AF65-F5344CB8AC3E}">
        <p14:creationId xmlns:p14="http://schemas.microsoft.com/office/powerpoint/2010/main" val="121595521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2504A5E-B4DF-B146-AD16-1B33C98961EE}" type="slidenum">
              <a:rPr lang="en-US" altLang="x-none"/>
              <a:pPr/>
              <a:t>‹#›</a:t>
            </a:fld>
            <a:endParaRPr lang="en-US" altLang="x-none"/>
          </a:p>
        </p:txBody>
      </p:sp>
    </p:spTree>
    <p:extLst>
      <p:ext uri="{BB962C8B-B14F-4D97-AF65-F5344CB8AC3E}">
        <p14:creationId xmlns:p14="http://schemas.microsoft.com/office/powerpoint/2010/main" val="110488003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85A98929-BC8C-B746-8610-2130411E62FA}" type="slidenum">
              <a:rPr lang="en-US" altLang="x-none"/>
              <a:pPr/>
              <a:t>‹#›</a:t>
            </a:fld>
            <a:endParaRPr lang="en-US" altLang="x-none"/>
          </a:p>
        </p:txBody>
      </p:sp>
    </p:spTree>
    <p:extLst>
      <p:ext uri="{BB962C8B-B14F-4D97-AF65-F5344CB8AC3E}">
        <p14:creationId xmlns:p14="http://schemas.microsoft.com/office/powerpoint/2010/main" val="42771986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02281127-5B02-5745-A6A2-3F2A8B383D45}" type="slidenum">
              <a:rPr lang="en-US" altLang="x-none"/>
              <a:pPr/>
              <a:t>‹#›</a:t>
            </a:fld>
            <a:endParaRPr lang="en-US" altLang="x-none"/>
          </a:p>
        </p:txBody>
      </p:sp>
    </p:spTree>
    <p:extLst>
      <p:ext uri="{BB962C8B-B14F-4D97-AF65-F5344CB8AC3E}">
        <p14:creationId xmlns:p14="http://schemas.microsoft.com/office/powerpoint/2010/main" val="194911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14E6AA4-4AFF-9341-AD8B-0E4104348E5A}" type="slidenum">
              <a:rPr lang="en-US" altLang="x-none"/>
              <a:pPr/>
              <a:t>‹#›</a:t>
            </a:fld>
            <a:endParaRPr lang="en-US" altLang="x-none"/>
          </a:p>
        </p:txBody>
      </p:sp>
    </p:spTree>
    <p:extLst>
      <p:ext uri="{BB962C8B-B14F-4D97-AF65-F5344CB8AC3E}">
        <p14:creationId xmlns:p14="http://schemas.microsoft.com/office/powerpoint/2010/main" val="10599877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Times New Roman" pitchFamily="18"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Times New Roman" pitchFamily="18"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x-none" altLang="x-none">
              <a:solidFill>
                <a:srgbClr val="FFFFFF"/>
              </a:solidFill>
              <a:latin typeface="Lucida Sans Unicode"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x-none" altLang="x-none">
              <a:solidFill>
                <a:srgbClr val="FFFFFF"/>
              </a:solidFill>
              <a:latin typeface="Lucida Sans Unicode"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DA1655C9-B601-0241-B2CC-C4822F96DD51}" type="slidenum">
              <a:rPr lang="en-US" altLang="x-none"/>
              <a:pPr/>
              <a:t>‹#›</a:t>
            </a:fld>
            <a:endParaRPr lang="en-US" altLang="x-none"/>
          </a:p>
        </p:txBody>
      </p:sp>
    </p:spTree>
    <p:extLst>
      <p:ext uri="{BB962C8B-B14F-4D97-AF65-F5344CB8AC3E}">
        <p14:creationId xmlns:p14="http://schemas.microsoft.com/office/powerpoint/2010/main" val="183707750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Times New Roman" pitchFamily="18"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Times New Roman" pitchFamily="18"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Times New Roman" pitchFamily="18" charset="0"/>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Times New Roman" pitchFamily="18"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88C16A21-C839-6840-B738-F00A35844FB5}"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22" r:id="rId5"/>
    <p:sldLayoutId id="2147483723" r:id="rId6"/>
    <p:sldLayoutId id="2147483716" r:id="rId7"/>
    <p:sldLayoutId id="2147483724" r:id="rId8"/>
    <p:sldLayoutId id="2147483725" r:id="rId9"/>
    <p:sldLayoutId id="2147483717" r:id="rId10"/>
    <p:sldLayoutId id="214748371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wmf"/><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gif"/><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11563"/>
            <a:ext cx="2438400"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5181600" cy="1143000"/>
          </a:xfrm>
          <a:solidFill>
            <a:schemeClr val="accent2">
              <a:lumMod val="75000"/>
            </a:schemeClr>
          </a:solidFill>
        </p:spPr>
        <p:txBody>
          <a:bodyPr>
            <a:normAutofit fontScale="90000"/>
          </a:bodyPr>
          <a:lstStyle/>
          <a:p>
            <a:pPr>
              <a:defRPr/>
            </a:pPr>
            <a:r>
              <a:rPr lang="en-US" dirty="0" err="1" smtClean="0"/>
              <a:t>Bellwork</a:t>
            </a:r>
            <a:r>
              <a:rPr lang="en-US" dirty="0" smtClean="0"/>
              <a:t/>
            </a:r>
            <a:br>
              <a:rPr lang="en-US" dirty="0" smtClean="0"/>
            </a:br>
            <a:endParaRPr lang="en-US" dirty="0"/>
          </a:p>
        </p:txBody>
      </p:sp>
      <p:sp>
        <p:nvSpPr>
          <p:cNvPr id="3" name="TextBox 2"/>
          <p:cNvSpPr txBox="1"/>
          <p:nvPr/>
        </p:nvSpPr>
        <p:spPr>
          <a:xfrm>
            <a:off x="0" y="1447800"/>
            <a:ext cx="9144000" cy="2062163"/>
          </a:xfrm>
          <a:prstGeom prst="rect">
            <a:avLst/>
          </a:prstGeom>
          <a:solidFill>
            <a:schemeClr val="accent1">
              <a:lumMod val="50000"/>
            </a:schemeClr>
          </a:solidFill>
        </p:spPr>
        <p:txBody>
          <a:bodyPr>
            <a:spAutoFit/>
          </a:bodyPr>
          <a:lstStyle/>
          <a:p>
            <a:pPr algn="ctr">
              <a:defRPr/>
            </a:pPr>
            <a:r>
              <a:rPr lang="en-US" sz="3200" dirty="0">
                <a:latin typeface="Times New Roman" pitchFamily="18" charset="0"/>
              </a:rPr>
              <a:t>Three soda cans are placed into three different situations as shown below.  Which soda can has particles with the highest kinetic energy and why?  What does this do to the pressure inside the can?</a:t>
            </a:r>
          </a:p>
        </p:txBody>
      </p:sp>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l="12930" t="6421" r="9975" b="7021"/>
          <a:stretch>
            <a:fillRect/>
          </a:stretch>
        </p:blipFill>
        <p:spPr bwMode="auto">
          <a:xfrm>
            <a:off x="1298575" y="3922713"/>
            <a:ext cx="9874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l="12930" t="6421" r="9975" b="7021"/>
          <a:stretch>
            <a:fillRect/>
          </a:stretch>
        </p:blipFill>
        <p:spPr bwMode="auto">
          <a:xfrm>
            <a:off x="3806825" y="4114800"/>
            <a:ext cx="1096963"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724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
          <p:cNvPicPr>
            <a:picLocks noChangeAspect="1" noChangeArrowheads="1"/>
          </p:cNvPicPr>
          <p:nvPr/>
        </p:nvPicPr>
        <p:blipFill>
          <a:blip r:embed="rId3">
            <a:extLst>
              <a:ext uri="{28A0092B-C50C-407E-A947-70E740481C1C}">
                <a14:useLocalDpi xmlns:a14="http://schemas.microsoft.com/office/drawing/2010/main" val="0"/>
              </a:ext>
            </a:extLst>
          </a:blip>
          <a:srcRect l="12930" t="6421" r="9975" b="7021"/>
          <a:stretch>
            <a:fillRect/>
          </a:stretch>
        </p:blipFill>
        <p:spPr bwMode="auto">
          <a:xfrm rot="930884">
            <a:off x="7102475" y="3878263"/>
            <a:ext cx="104933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6600" dirty="0" smtClean="0"/>
              <a:t>The Gas Laws</a:t>
            </a:r>
            <a:endParaRPr lang="en-US" sz="6600" dirty="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0010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04800" y="228600"/>
            <a:ext cx="8610600" cy="5181600"/>
          </a:xfrm>
        </p:spPr>
        <p:txBody>
          <a:bodyPr>
            <a:normAutofit fontScale="90000"/>
          </a:bodyPr>
          <a:lstStyle/>
          <a:p>
            <a:pPr eaLnBrk="1" fontAlgn="auto" hangingPunct="1">
              <a:spcAft>
                <a:spcPts val="0"/>
              </a:spcAft>
              <a:defRPr/>
            </a:pPr>
            <a:r>
              <a:rPr lang="en-US" sz="4000" u="sng" dirty="0" smtClean="0">
                <a:solidFill>
                  <a:srgbClr val="92D050"/>
                </a:solidFill>
              </a:rPr>
              <a:t>1. Boyle’s Law for Pressure-Volume Changes</a:t>
            </a:r>
            <a:r>
              <a:rPr lang="en-US" sz="4000" u="sng" dirty="0" smtClean="0">
                <a:solidFill>
                  <a:schemeClr val="tx1"/>
                </a:solidFill>
              </a:rPr>
              <a:t/>
            </a:r>
            <a:br>
              <a:rPr lang="en-US" sz="4000" u="sng" dirty="0" smtClean="0">
                <a:solidFill>
                  <a:schemeClr val="tx1"/>
                </a:solidFill>
              </a:rPr>
            </a:br>
            <a:r>
              <a:rPr lang="en-US" sz="4000" dirty="0" smtClean="0">
                <a:solidFill>
                  <a:schemeClr val="tx1"/>
                </a:solidFill>
              </a:rPr>
              <a:t>-for a given mass of gas at constant temperature, the volume of the gas varies inversely with pressure.</a:t>
            </a:r>
            <a:br>
              <a:rPr lang="en-US" sz="4000" dirty="0" smtClean="0">
                <a:solidFill>
                  <a:schemeClr val="tx1"/>
                </a:solidFill>
              </a:rPr>
            </a:br>
            <a:r>
              <a:rPr lang="en-US" sz="4000" dirty="0" smtClean="0">
                <a:solidFill>
                  <a:schemeClr val="tx1"/>
                </a:solidFill>
              </a:rPr>
              <a:t> </a:t>
            </a:r>
            <a:r>
              <a:rPr lang="en-US" sz="4000" dirty="0" smtClean="0">
                <a:solidFill>
                  <a:srgbClr val="FFFF00"/>
                </a:solidFill>
              </a:rPr>
              <a:t>P</a:t>
            </a:r>
            <a:r>
              <a:rPr lang="en-US" sz="4000" baseline="-25000" dirty="0" smtClean="0">
                <a:solidFill>
                  <a:srgbClr val="FFFF00"/>
                </a:solidFill>
              </a:rPr>
              <a:t>1</a:t>
            </a:r>
            <a:r>
              <a:rPr lang="en-US" sz="4000" dirty="0" smtClean="0">
                <a:solidFill>
                  <a:srgbClr val="FFFF00"/>
                </a:solidFill>
              </a:rPr>
              <a:t> V</a:t>
            </a:r>
            <a:r>
              <a:rPr lang="en-US" sz="4000" baseline="-25000" dirty="0" smtClean="0">
                <a:solidFill>
                  <a:srgbClr val="FFFF00"/>
                </a:solidFill>
              </a:rPr>
              <a:t>1</a:t>
            </a:r>
            <a:r>
              <a:rPr lang="en-US" sz="4000" dirty="0" smtClean="0">
                <a:solidFill>
                  <a:srgbClr val="FFFF00"/>
                </a:solidFill>
              </a:rPr>
              <a:t> = P</a:t>
            </a:r>
            <a:r>
              <a:rPr lang="en-US" sz="4000" baseline="-25000" dirty="0" smtClean="0">
                <a:solidFill>
                  <a:srgbClr val="FFFF00"/>
                </a:solidFill>
              </a:rPr>
              <a:t>2</a:t>
            </a:r>
            <a:r>
              <a:rPr lang="en-US" sz="4000" dirty="0" smtClean="0">
                <a:solidFill>
                  <a:srgbClr val="FFFF00"/>
                </a:solidFill>
              </a:rPr>
              <a:t> V</a:t>
            </a:r>
            <a:r>
              <a:rPr lang="en-US" sz="4000" baseline="-25000" dirty="0" smtClean="0">
                <a:solidFill>
                  <a:srgbClr val="FFFF00"/>
                </a:solidFill>
              </a:rPr>
              <a:t>2</a:t>
            </a:r>
            <a:r>
              <a:rPr lang="en-US" sz="4000" dirty="0" smtClean="0">
                <a:solidFill>
                  <a:srgbClr val="FFFF00"/>
                </a:solidFill>
              </a:rPr>
              <a:t>     </a:t>
            </a:r>
            <a:r>
              <a:rPr lang="en-US" sz="4000" dirty="0" smtClean="0">
                <a:solidFill>
                  <a:schemeClr val="tx1"/>
                </a:solidFill>
              </a:rPr>
              <a:t>or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t>
            </a:r>
            <a:br>
              <a:rPr lang="en-US" sz="4000" dirty="0" smtClean="0">
                <a:solidFill>
                  <a:schemeClr val="tx1"/>
                </a:solidFill>
              </a:rPr>
            </a:br>
            <a:endParaRPr lang="en-US" dirty="0" smtClean="0">
              <a:solidFill>
                <a:schemeClr val="tx1"/>
              </a:solidFill>
            </a:endParaRPr>
          </a:p>
        </p:txBody>
      </p:sp>
      <p:graphicFrame>
        <p:nvGraphicFramePr>
          <p:cNvPr id="1026" name="Object 4"/>
          <p:cNvGraphicFramePr>
            <a:graphicFrameLocks noChangeAspect="1"/>
          </p:cNvGraphicFramePr>
          <p:nvPr/>
        </p:nvGraphicFramePr>
        <p:xfrm>
          <a:off x="5257800" y="3048000"/>
          <a:ext cx="2516188" cy="1695450"/>
        </p:xfrm>
        <a:graphic>
          <a:graphicData uri="http://schemas.openxmlformats.org/presentationml/2006/ole">
            <mc:AlternateContent xmlns:mc="http://schemas.openxmlformats.org/markup-compatibility/2006">
              <mc:Choice xmlns:v="urn:schemas-microsoft-com:vml" Requires="v">
                <p:oleObj spid="_x0000_s1031" name="Equation" r:id="rId3" imgW="1460160" imgH="1155600" progId="Equation.3">
                  <p:embed/>
                </p:oleObj>
              </mc:Choice>
              <mc:Fallback>
                <p:oleObj name="Equation" r:id="rId3" imgW="1460160" imgH="115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48000"/>
                        <a:ext cx="2516188" cy="16954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5410200"/>
            <a:ext cx="19351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rot="20386846">
            <a:off x="96838" y="4202113"/>
            <a:ext cx="4267200" cy="1322387"/>
          </a:xfrm>
          <a:prstGeom prst="rect">
            <a:avLst/>
          </a:prstGeom>
          <a:solidFill>
            <a:schemeClr val="accent2">
              <a:lumMod val="50000"/>
            </a:schemeClr>
          </a:solidFill>
        </p:spPr>
        <p:txBody>
          <a:bodyPr>
            <a:spAutoFit/>
          </a:bodyPr>
          <a:lstStyle/>
          <a:p>
            <a:pPr>
              <a:defRPr/>
            </a:pPr>
            <a:r>
              <a:rPr lang="en-US" dirty="0">
                <a:latin typeface="Times New Roman" pitchFamily="18" charset="0"/>
              </a:rPr>
              <a:t>“</a:t>
            </a:r>
            <a:r>
              <a:rPr lang="en-US" sz="4000" dirty="0">
                <a:latin typeface="Times New Roman" pitchFamily="18" charset="0"/>
              </a:rPr>
              <a:t>We </a:t>
            </a:r>
            <a:r>
              <a:rPr lang="en-US" sz="4000" b="1" dirty="0">
                <a:latin typeface="Times New Roman" pitchFamily="18" charset="0"/>
              </a:rPr>
              <a:t>Boyle</a:t>
            </a:r>
            <a:r>
              <a:rPr lang="en-US" sz="4000" dirty="0">
                <a:latin typeface="Times New Roman" pitchFamily="18" charset="0"/>
              </a:rPr>
              <a:t> </a:t>
            </a:r>
            <a:r>
              <a:rPr lang="en-US" sz="4000" b="1" dirty="0">
                <a:latin typeface="Times New Roman" pitchFamily="18" charset="0"/>
              </a:rPr>
              <a:t>P</a:t>
            </a:r>
            <a:r>
              <a:rPr lang="en-US" sz="4000" dirty="0">
                <a:latin typeface="Times New Roman" pitchFamily="18" charset="0"/>
              </a:rPr>
              <a:t>eas and </a:t>
            </a:r>
            <a:r>
              <a:rPr lang="en-US" sz="4000" b="1" dirty="0">
                <a:latin typeface="Times New Roman" pitchFamily="18" charset="0"/>
              </a:rPr>
              <a:t>V</a:t>
            </a:r>
            <a:r>
              <a:rPr lang="en-US" sz="4000" dirty="0">
                <a:latin typeface="Times New Roman" pitchFamily="18" charset="0"/>
              </a:rPr>
              <a:t>egetables</a:t>
            </a:r>
            <a:r>
              <a:rPr lang="en-US"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to="" calcmode="lin" valueType="num">
                                      <p:cBhvr>
                                        <p:cTn id="7" dur="1" fill="hold"/>
                                        <p:tgtEl>
                                          <p:spTgt spid="102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to="" calcmode="lin" valueType="num">
                                      <p:cBhvr>
                                        <p:cTn id="17" dur="1" fill="hold"/>
                                        <p:tgtEl>
                                          <p:spTgt spid="1028"/>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029"/>
                                        </p:tgtEl>
                                        <p:attrNameLst>
                                          <p:attrName>style.visibility</p:attrName>
                                        </p:attrNameLst>
                                      </p:cBhvr>
                                      <p:to>
                                        <p:strVal val="visible"/>
                                      </p:to>
                                    </p:set>
                                    <p:anim to="" calcmode="lin" valueType="num">
                                      <p:cBhvr>
                                        <p:cTn id="20" dur="1" fill="hold"/>
                                        <p:tgtEl>
                                          <p:spTgt spid="1029"/>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85800" y="2895600"/>
            <a:ext cx="7772400" cy="3962400"/>
          </a:xfrm>
          <a:solidFill>
            <a:srgbClr val="00B050"/>
          </a:solidFill>
        </p:spPr>
        <p:txBody>
          <a:bodyPr/>
          <a:lstStyle/>
          <a:p>
            <a:pPr eaLnBrk="1" hangingPunct="1">
              <a:buFontTx/>
              <a:buNone/>
            </a:pPr>
            <a:r>
              <a:rPr lang="en-US" altLang="x-none" sz="2800" b="1"/>
              <a:t>P</a:t>
            </a:r>
            <a:r>
              <a:rPr lang="en-US" altLang="x-none" sz="2800" b="1" baseline="-25000"/>
              <a:t>1</a:t>
            </a:r>
            <a:r>
              <a:rPr lang="en-US" altLang="x-none" sz="2800" b="1"/>
              <a:t> = 87.6</a:t>
            </a:r>
          </a:p>
          <a:p>
            <a:pPr eaLnBrk="1" hangingPunct="1">
              <a:buFontTx/>
              <a:buNone/>
            </a:pPr>
            <a:r>
              <a:rPr lang="en-US" altLang="x-none" sz="2800" b="1"/>
              <a:t>P</a:t>
            </a:r>
            <a:r>
              <a:rPr lang="en-US" altLang="x-none" sz="2800" b="1" baseline="-25000"/>
              <a:t>2</a:t>
            </a:r>
            <a:r>
              <a:rPr lang="en-US" altLang="x-none" sz="2800" b="1"/>
              <a:t> = 101.3 kPa</a:t>
            </a:r>
          </a:p>
          <a:p>
            <a:pPr eaLnBrk="1" hangingPunct="1">
              <a:buFontTx/>
              <a:buNone/>
            </a:pPr>
            <a:r>
              <a:rPr lang="en-US" altLang="x-none" sz="2800" b="1"/>
              <a:t>V</a:t>
            </a:r>
            <a:r>
              <a:rPr lang="en-US" altLang="x-none" sz="2800" b="1" baseline="-25000"/>
              <a:t>1</a:t>
            </a:r>
            <a:r>
              <a:rPr lang="en-US" altLang="x-none" sz="2800" b="1"/>
              <a:t> = 242 mL</a:t>
            </a:r>
          </a:p>
          <a:p>
            <a:pPr eaLnBrk="1" hangingPunct="1">
              <a:buFontTx/>
              <a:buNone/>
            </a:pPr>
            <a:r>
              <a:rPr lang="en-US" altLang="x-none" sz="2800" b="1"/>
              <a:t>V</a:t>
            </a:r>
            <a:r>
              <a:rPr lang="en-US" altLang="x-none" sz="2800" b="1" baseline="-25000"/>
              <a:t>2</a:t>
            </a:r>
            <a:r>
              <a:rPr lang="en-US" altLang="x-none" sz="2800" b="1"/>
              <a:t> = ?</a:t>
            </a:r>
          </a:p>
          <a:p>
            <a:pPr eaLnBrk="1" hangingPunct="1">
              <a:buFontTx/>
              <a:buNone/>
            </a:pPr>
            <a:r>
              <a:rPr lang="en-US" altLang="x-none" sz="2800" b="1">
                <a:solidFill>
                  <a:srgbClr val="FFFF00"/>
                </a:solidFill>
              </a:rPr>
              <a:t>P</a:t>
            </a:r>
            <a:r>
              <a:rPr lang="en-US" altLang="x-none" sz="2800" b="1" baseline="-25000">
                <a:solidFill>
                  <a:srgbClr val="FFFF00"/>
                </a:solidFill>
              </a:rPr>
              <a:t>1</a:t>
            </a:r>
            <a:r>
              <a:rPr lang="en-US" altLang="x-none" sz="2800" b="1">
                <a:solidFill>
                  <a:srgbClr val="FFFF00"/>
                </a:solidFill>
              </a:rPr>
              <a:t> V</a:t>
            </a:r>
            <a:r>
              <a:rPr lang="en-US" altLang="x-none" sz="2800" b="1" baseline="-25000">
                <a:solidFill>
                  <a:srgbClr val="FFFF00"/>
                </a:solidFill>
              </a:rPr>
              <a:t>1</a:t>
            </a:r>
            <a:r>
              <a:rPr lang="en-US" altLang="x-none" sz="2800" b="1">
                <a:solidFill>
                  <a:srgbClr val="FFFF00"/>
                </a:solidFill>
              </a:rPr>
              <a:t> = P</a:t>
            </a:r>
            <a:r>
              <a:rPr lang="en-US" altLang="x-none" sz="2800" b="1" baseline="-25000">
                <a:solidFill>
                  <a:srgbClr val="FFFF00"/>
                </a:solidFill>
              </a:rPr>
              <a:t>2</a:t>
            </a:r>
            <a:r>
              <a:rPr lang="en-US" altLang="x-none" sz="2800" b="1">
                <a:solidFill>
                  <a:srgbClr val="FFFF00"/>
                </a:solidFill>
              </a:rPr>
              <a:t> V</a:t>
            </a:r>
            <a:r>
              <a:rPr lang="en-US" altLang="x-none" sz="2800" b="1" baseline="-25000">
                <a:solidFill>
                  <a:srgbClr val="FFFF00"/>
                </a:solidFill>
              </a:rPr>
              <a:t>2</a:t>
            </a:r>
          </a:p>
          <a:p>
            <a:pPr eaLnBrk="1" hangingPunct="1">
              <a:buFontTx/>
              <a:buNone/>
            </a:pPr>
            <a:r>
              <a:rPr lang="en-US" altLang="x-none" sz="2800" b="1">
                <a:solidFill>
                  <a:srgbClr val="FFFF00"/>
                </a:solidFill>
              </a:rPr>
              <a:t>(87.6 kPa)(242 mL) = (101.3kPa)V</a:t>
            </a:r>
            <a:r>
              <a:rPr lang="en-US" altLang="x-none" sz="2800" b="1" baseline="-25000">
                <a:solidFill>
                  <a:srgbClr val="FFFF00"/>
                </a:solidFill>
              </a:rPr>
              <a:t>2</a:t>
            </a:r>
            <a:endParaRPr lang="en-US" altLang="x-none" sz="2800" b="1">
              <a:solidFill>
                <a:srgbClr val="FFFF00"/>
              </a:solidFill>
            </a:endParaRPr>
          </a:p>
          <a:p>
            <a:pPr eaLnBrk="1" hangingPunct="1">
              <a:buFontTx/>
              <a:buNone/>
            </a:pPr>
            <a:r>
              <a:rPr lang="en-US" altLang="x-none" sz="2800" b="1">
                <a:solidFill>
                  <a:srgbClr val="7030A0"/>
                </a:solidFill>
              </a:rPr>
              <a:t>V</a:t>
            </a:r>
            <a:r>
              <a:rPr lang="en-US" altLang="x-none" sz="2800" b="1" baseline="-25000">
                <a:solidFill>
                  <a:srgbClr val="7030A0"/>
                </a:solidFill>
              </a:rPr>
              <a:t>2</a:t>
            </a:r>
            <a:r>
              <a:rPr lang="en-US" altLang="x-none" sz="2800" b="1">
                <a:solidFill>
                  <a:srgbClr val="7030A0"/>
                </a:solidFill>
              </a:rPr>
              <a:t> = </a:t>
            </a:r>
            <a:r>
              <a:rPr lang="en-US" altLang="x-none" b="1">
                <a:solidFill>
                  <a:srgbClr val="7030A0"/>
                </a:solidFill>
              </a:rPr>
              <a:t>209 mL</a:t>
            </a:r>
            <a:endParaRPr lang="en-US" altLang="x-none" sz="2800" b="1" baseline="-25000">
              <a:solidFill>
                <a:srgbClr val="7030A0"/>
              </a:solidFill>
            </a:endParaRPr>
          </a:p>
          <a:p>
            <a:pPr eaLnBrk="1" hangingPunct="1">
              <a:buFontTx/>
              <a:buNone/>
            </a:pPr>
            <a:endParaRPr lang="en-US" altLang="x-none" sz="2800" baseline="-25000"/>
          </a:p>
        </p:txBody>
      </p:sp>
      <p:sp>
        <p:nvSpPr>
          <p:cNvPr id="10242" name="Rectangle 2"/>
          <p:cNvSpPr>
            <a:spLocks noGrp="1" noChangeArrowheads="1"/>
          </p:cNvSpPr>
          <p:nvPr>
            <p:ph type="title"/>
          </p:nvPr>
        </p:nvSpPr>
        <p:spPr>
          <a:xfrm>
            <a:off x="0" y="0"/>
            <a:ext cx="9144000" cy="2743200"/>
          </a:xfrm>
        </p:spPr>
        <p:txBody>
          <a:bodyPr>
            <a:normAutofit fontScale="90000"/>
          </a:bodyPr>
          <a:lstStyle/>
          <a:p>
            <a:pPr eaLnBrk="1" fontAlgn="auto" hangingPunct="1">
              <a:spcAft>
                <a:spcPts val="0"/>
              </a:spcAft>
              <a:defRPr/>
            </a:pPr>
            <a:r>
              <a:rPr lang="en-US" sz="3200" dirty="0" smtClean="0">
                <a:solidFill>
                  <a:schemeClr val="tx1"/>
                </a:solidFill>
              </a:rPr>
              <a:t>Example:</a:t>
            </a:r>
            <a:br>
              <a:rPr lang="en-US" sz="3200" dirty="0" smtClean="0">
                <a:solidFill>
                  <a:schemeClr val="tx1"/>
                </a:solidFill>
              </a:rPr>
            </a:br>
            <a:r>
              <a:rPr lang="en-US" sz="3200" dirty="0" smtClean="0">
                <a:solidFill>
                  <a:schemeClr val="tx1"/>
                </a:solidFill>
              </a:rPr>
              <a:t>	A gas is collected in a 242 </a:t>
            </a:r>
            <a:r>
              <a:rPr lang="en-US" sz="3200" dirty="0" err="1" smtClean="0">
                <a:solidFill>
                  <a:schemeClr val="tx1"/>
                </a:solidFill>
              </a:rPr>
              <a:t>mL</a:t>
            </a:r>
            <a:r>
              <a:rPr lang="en-US" sz="3200" dirty="0" smtClean="0">
                <a:solidFill>
                  <a:schemeClr val="tx1"/>
                </a:solidFill>
              </a:rPr>
              <a:t> container.  The pressure of the gas in the container is measured and determined to be 87.6 </a:t>
            </a:r>
            <a:r>
              <a:rPr lang="en-US" sz="3200" dirty="0" err="1" smtClean="0">
                <a:solidFill>
                  <a:schemeClr val="tx1"/>
                </a:solidFill>
              </a:rPr>
              <a:t>kPa</a:t>
            </a:r>
            <a:r>
              <a:rPr lang="en-US" sz="3200" dirty="0" smtClean="0">
                <a:solidFill>
                  <a:schemeClr val="tx1"/>
                </a:solidFill>
              </a:rPr>
              <a:t>.  What is the volume of this gas at 101.3 </a:t>
            </a:r>
            <a:r>
              <a:rPr lang="en-US" sz="3200" dirty="0" err="1" smtClean="0">
                <a:solidFill>
                  <a:schemeClr val="tx1"/>
                </a:solidFill>
              </a:rPr>
              <a:t>kPa</a:t>
            </a:r>
            <a:r>
              <a:rPr lang="en-US" sz="3200" dirty="0" smtClean="0">
                <a:solidFill>
                  <a:schemeClr val="tx1"/>
                </a:solidFill>
              </a:rPr>
              <a:t>?  Assume the temperature is constant.</a:t>
            </a:r>
            <a:endParaRPr lang="en-US" dirty="0" smtClean="0">
              <a:solidFill>
                <a:schemeClr val="tx1"/>
              </a:solidFill>
            </a:endParaRPr>
          </a:p>
        </p:txBody>
      </p:sp>
      <p:sp>
        <p:nvSpPr>
          <p:cNvPr id="24580" name="Rectangle 4"/>
          <p:cNvSpPr>
            <a:spLocks noChangeArrowheads="1"/>
          </p:cNvSpPr>
          <p:nvPr/>
        </p:nvSpPr>
        <p:spPr bwMode="auto">
          <a:xfrm>
            <a:off x="0" y="0"/>
            <a:ext cx="9144000" cy="28194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5" y="2971800"/>
            <a:ext cx="20669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2">
            <a:alphaModFix amt="0"/>
            <a:extLst>
              <a:ext uri="{28A0092B-C50C-407E-A947-70E740481C1C}">
                <a14:useLocalDpi xmlns:a14="http://schemas.microsoft.com/office/drawing/2010/main" val="0"/>
              </a:ext>
            </a:extLst>
          </a:blip>
          <a:srcRect/>
          <a:stretch>
            <a:fillRect/>
          </a:stretch>
        </p:blipFill>
        <p:spPr bwMode="auto">
          <a:xfrm>
            <a:off x="0" y="5091113"/>
            <a:ext cx="1833563" cy="176688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0" y="152400"/>
            <a:ext cx="9144000" cy="5638800"/>
          </a:xfrm>
        </p:spPr>
        <p:txBody>
          <a:bodyPr>
            <a:normAutofit fontScale="90000"/>
          </a:bodyPr>
          <a:lstStyle/>
          <a:p>
            <a:pPr eaLnBrk="1" fontAlgn="auto" hangingPunct="1">
              <a:spcAft>
                <a:spcPts val="0"/>
              </a:spcAft>
              <a:defRPr/>
            </a:pPr>
            <a:r>
              <a:rPr lang="en-US" sz="3600" u="sng" dirty="0" smtClean="0">
                <a:solidFill>
                  <a:srgbClr val="92D050"/>
                </a:solidFill>
              </a:rPr>
              <a:t>2. Charles’ Law for </a:t>
            </a:r>
            <a:br>
              <a:rPr lang="en-US" sz="3600" u="sng" dirty="0" smtClean="0">
                <a:solidFill>
                  <a:srgbClr val="92D050"/>
                </a:solidFill>
              </a:rPr>
            </a:br>
            <a:r>
              <a:rPr lang="en-US" sz="3600" u="sng" dirty="0" smtClean="0">
                <a:solidFill>
                  <a:srgbClr val="92D050"/>
                </a:solidFill>
              </a:rPr>
              <a:t>Temperature-Volume Changes</a:t>
            </a:r>
            <a:r>
              <a:rPr lang="en-US" sz="3600" u="sng" dirty="0" smtClean="0">
                <a:solidFill>
                  <a:schemeClr val="tx1"/>
                </a:solidFill>
              </a:rPr>
              <a:t/>
            </a:r>
            <a:br>
              <a:rPr lang="en-US" sz="3600" u="sng" dirty="0" smtClean="0">
                <a:solidFill>
                  <a:schemeClr val="tx1"/>
                </a:solidFill>
              </a:rPr>
            </a:br>
            <a:r>
              <a:rPr lang="en-US" sz="3600" u="sng" dirty="0" smtClean="0">
                <a:solidFill>
                  <a:schemeClr val="tx1"/>
                </a:solidFill>
              </a:rPr>
              <a:t/>
            </a:r>
            <a:br>
              <a:rPr lang="en-US" sz="3600" u="sng" dirty="0" smtClean="0">
                <a:solidFill>
                  <a:schemeClr val="tx1"/>
                </a:solidFill>
              </a:rPr>
            </a:br>
            <a:r>
              <a:rPr lang="en-US" sz="3600" dirty="0" smtClean="0">
                <a:solidFill>
                  <a:schemeClr val="tx1"/>
                </a:solidFill>
              </a:rPr>
              <a:t>The volume of a fixed mass of gas is directly proportional to its Kelvin temperature if the pressure is kept constant.  Temperature must be in Kelvin!!!!</a:t>
            </a:r>
            <a:br>
              <a:rPr lang="en-US" sz="3600" dirty="0" smtClean="0">
                <a:solidFill>
                  <a:schemeClr val="tx1"/>
                </a:solidFill>
              </a:rPr>
            </a:br>
            <a:r>
              <a:rPr lang="en-US" sz="3600" dirty="0" smtClean="0">
                <a:solidFill>
                  <a:srgbClr val="FFFF00"/>
                </a:solidFill>
              </a:rPr>
              <a:t>          V</a:t>
            </a:r>
            <a:r>
              <a:rPr lang="en-US" sz="3600" baseline="-25000" dirty="0" smtClean="0">
                <a:solidFill>
                  <a:srgbClr val="FFFF00"/>
                </a:solidFill>
              </a:rPr>
              <a:t>1</a:t>
            </a:r>
            <a:r>
              <a:rPr lang="en-US" sz="3600" dirty="0" smtClean="0">
                <a:solidFill>
                  <a:srgbClr val="FFFF00"/>
                </a:solidFill>
              </a:rPr>
              <a:t>   = V</a:t>
            </a:r>
            <a:r>
              <a:rPr lang="en-US" sz="3600" baseline="-25000" dirty="0" smtClean="0">
                <a:solidFill>
                  <a:srgbClr val="FFFF00"/>
                </a:solidFill>
              </a:rPr>
              <a:t>2</a:t>
            </a:r>
            <a:r>
              <a:rPr lang="en-US" sz="3600" dirty="0" smtClean="0">
                <a:solidFill>
                  <a:srgbClr val="FFFF00"/>
                </a:solidFill>
              </a:rPr>
              <a:t>        or       V</a:t>
            </a:r>
            <a:r>
              <a:rPr lang="en-US" sz="3600" baseline="-25000" dirty="0" smtClean="0">
                <a:solidFill>
                  <a:srgbClr val="FFFF00"/>
                </a:solidFill>
              </a:rPr>
              <a:t>1 </a:t>
            </a:r>
            <a:r>
              <a:rPr lang="en-US" sz="3600" dirty="0" smtClean="0">
                <a:solidFill>
                  <a:srgbClr val="FFFF00"/>
                </a:solidFill>
              </a:rPr>
              <a:t>   =     T</a:t>
            </a:r>
            <a:r>
              <a:rPr lang="en-US" sz="3600" baseline="-25000" dirty="0" smtClean="0">
                <a:solidFill>
                  <a:srgbClr val="FFFF00"/>
                </a:solidFill>
              </a:rPr>
              <a:t>1</a:t>
            </a:r>
            <a:r>
              <a:rPr lang="en-US" sz="3600" u="sng" dirty="0" smtClean="0">
                <a:solidFill>
                  <a:srgbClr val="FFFF00"/>
                </a:solidFill>
              </a:rPr>
              <a:t/>
            </a:r>
            <a:br>
              <a:rPr lang="en-US" sz="3600" u="sng" dirty="0" smtClean="0">
                <a:solidFill>
                  <a:srgbClr val="FFFF00"/>
                </a:solidFill>
              </a:rPr>
            </a:br>
            <a:r>
              <a:rPr lang="en-US" sz="3600" dirty="0" smtClean="0">
                <a:solidFill>
                  <a:srgbClr val="FFFF00"/>
                </a:solidFill>
              </a:rPr>
              <a:t>           T</a:t>
            </a:r>
            <a:r>
              <a:rPr lang="en-US" sz="3600" baseline="-25000" dirty="0" smtClean="0">
                <a:solidFill>
                  <a:srgbClr val="FFFF00"/>
                </a:solidFill>
              </a:rPr>
              <a:t>1</a:t>
            </a:r>
            <a:r>
              <a:rPr lang="en-US" sz="3600" dirty="0" smtClean="0">
                <a:solidFill>
                  <a:srgbClr val="FFFF00"/>
                </a:solidFill>
              </a:rPr>
              <a:t>     T</a:t>
            </a:r>
            <a:r>
              <a:rPr lang="en-US" sz="3600" baseline="-25000" dirty="0" smtClean="0">
                <a:solidFill>
                  <a:srgbClr val="FFFF00"/>
                </a:solidFill>
              </a:rPr>
              <a:t>2</a:t>
            </a:r>
            <a:r>
              <a:rPr lang="en-US" sz="3600" dirty="0" smtClean="0">
                <a:solidFill>
                  <a:srgbClr val="FFFF00"/>
                </a:solidFill>
              </a:rPr>
              <a:t>                   V</a:t>
            </a:r>
            <a:r>
              <a:rPr lang="en-US" sz="3600" baseline="-25000" dirty="0" smtClean="0">
                <a:solidFill>
                  <a:srgbClr val="FFFF00"/>
                </a:solidFill>
              </a:rPr>
              <a:t>2</a:t>
            </a:r>
            <a:r>
              <a:rPr lang="en-US" sz="3600" dirty="0" smtClean="0">
                <a:solidFill>
                  <a:srgbClr val="FFFF00"/>
                </a:solidFill>
              </a:rPr>
              <a:t>           T</a:t>
            </a:r>
            <a:r>
              <a:rPr lang="en-US" sz="3600" baseline="-25000" dirty="0" smtClean="0">
                <a:solidFill>
                  <a:srgbClr val="FFFF00"/>
                </a:solidFill>
              </a:rPr>
              <a:t>2</a:t>
            </a:r>
            <a:r>
              <a:rPr lang="en-US" sz="3600" dirty="0" smtClean="0">
                <a:solidFill>
                  <a:srgbClr val="008000"/>
                </a:solidFill>
              </a:rPr>
              <a:t/>
            </a:r>
            <a:br>
              <a:rPr lang="en-US" sz="3600" dirty="0" smtClean="0">
                <a:solidFill>
                  <a:srgbClr val="008000"/>
                </a:solidFill>
              </a:rPr>
            </a:br>
            <a:endParaRPr lang="en-US" dirty="0" smtClean="0">
              <a:solidFill>
                <a:schemeClr val="tx1"/>
              </a:solidFill>
            </a:endParaRPr>
          </a:p>
        </p:txBody>
      </p:sp>
      <p:sp>
        <p:nvSpPr>
          <p:cNvPr id="25604" name="Line 3"/>
          <p:cNvSpPr>
            <a:spLocks noChangeShapeType="1"/>
          </p:cNvSpPr>
          <p:nvPr/>
        </p:nvSpPr>
        <p:spPr bwMode="auto">
          <a:xfrm>
            <a:off x="1295400" y="44196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Line 4"/>
          <p:cNvSpPr>
            <a:spLocks noChangeShapeType="1"/>
          </p:cNvSpPr>
          <p:nvPr/>
        </p:nvSpPr>
        <p:spPr bwMode="auto">
          <a:xfrm>
            <a:off x="2514600" y="44196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5"/>
          <p:cNvSpPr>
            <a:spLocks noChangeShapeType="1"/>
          </p:cNvSpPr>
          <p:nvPr/>
        </p:nvSpPr>
        <p:spPr bwMode="auto">
          <a:xfrm>
            <a:off x="5334000" y="4419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6"/>
          <p:cNvSpPr>
            <a:spLocks noChangeShapeType="1"/>
          </p:cNvSpPr>
          <p:nvPr/>
        </p:nvSpPr>
        <p:spPr bwMode="auto">
          <a:xfrm>
            <a:off x="7162800" y="44196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538" y="152400"/>
            <a:ext cx="11604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2286000" y="5181600"/>
            <a:ext cx="5638800" cy="14462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altLang="x-none" sz="4400">
                <a:solidFill>
                  <a:srgbClr val="FFFF00"/>
                </a:solidFill>
                <a:ea typeface="Shruti" charset="0"/>
                <a:cs typeface="Shruti" charset="0"/>
              </a:rPr>
              <a:t>“</a:t>
            </a:r>
            <a:r>
              <a:rPr lang="en-US" altLang="x-none" sz="4400" b="1">
                <a:solidFill>
                  <a:srgbClr val="FFFF00"/>
                </a:solidFill>
                <a:ea typeface="Shruti" charset="0"/>
                <a:cs typeface="Shruti" charset="0"/>
              </a:rPr>
              <a:t>Charlie </a:t>
            </a:r>
            <a:r>
              <a:rPr lang="en-US" altLang="x-none" sz="4400">
                <a:solidFill>
                  <a:srgbClr val="FFFF00"/>
                </a:solidFill>
                <a:ea typeface="Shruti" charset="0"/>
                <a:cs typeface="Shruti" charset="0"/>
              </a:rPr>
              <a:t>Brown’s Christmas is on</a:t>
            </a:r>
            <a:r>
              <a:rPr lang="en-US" altLang="x-none" sz="4400" b="1">
                <a:solidFill>
                  <a:srgbClr val="FFFF00"/>
                </a:solidFill>
                <a:ea typeface="Shruti" charset="0"/>
                <a:cs typeface="Shruti" charset="0"/>
              </a:rPr>
              <a:t> TV</a:t>
            </a:r>
            <a:r>
              <a:rPr lang="en-US" altLang="x-none" sz="4400">
                <a:solidFill>
                  <a:srgbClr val="FFFF00"/>
                </a:solidFill>
                <a:ea typeface="Shruti" charset="0"/>
                <a:cs typeface="Shruti"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 to="" calcmode="lin" valueType="num">
                                      <p:cBhvr>
                                        <p:cTn id="15"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5720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fig05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84675"/>
            <a:ext cx="58674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to="" calcmode="lin" valueType="num">
                                      <p:cBhvr>
                                        <p:cTn id="12" dur="1" fill="hold"/>
                                        <p:tgtEl>
                                          <p:spTgt spid="122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0" y="2514600"/>
            <a:ext cx="9144000" cy="4343400"/>
          </a:xfrm>
          <a:solidFill>
            <a:schemeClr val="accent5">
              <a:lumMod val="75000"/>
            </a:schemeClr>
          </a:solidFill>
        </p:spPr>
        <p:txBody>
          <a:bodyPr>
            <a:normAutofit/>
          </a:bodyPr>
          <a:lstStyle/>
          <a:p>
            <a:pPr marL="365760" indent="-256032" eaLnBrk="1" fontAlgn="auto" hangingPunct="1">
              <a:spcAft>
                <a:spcPts val="0"/>
              </a:spcAft>
              <a:buFontTx/>
              <a:buNone/>
              <a:defRPr/>
            </a:pPr>
            <a:r>
              <a:rPr lang="en-US" sz="3600" b="1" dirty="0" smtClean="0">
                <a:solidFill>
                  <a:schemeClr val="bg2"/>
                </a:solidFill>
              </a:rPr>
              <a:t>T</a:t>
            </a:r>
            <a:r>
              <a:rPr lang="en-US" sz="3600" b="1" baseline="-25000" dirty="0" smtClean="0">
                <a:solidFill>
                  <a:schemeClr val="bg2"/>
                </a:solidFill>
              </a:rPr>
              <a:t>1</a:t>
            </a:r>
            <a:r>
              <a:rPr lang="en-US" sz="3600" b="1" dirty="0" smtClean="0">
                <a:solidFill>
                  <a:schemeClr val="bg2"/>
                </a:solidFill>
              </a:rPr>
              <a:t> = 15</a:t>
            </a:r>
            <a:r>
              <a:rPr lang="en-US" sz="3600" b="1" baseline="30000" dirty="0" smtClean="0">
                <a:solidFill>
                  <a:schemeClr val="bg2"/>
                </a:solidFill>
              </a:rPr>
              <a:t>o</a:t>
            </a:r>
            <a:r>
              <a:rPr lang="en-US" sz="3600" b="1" dirty="0" smtClean="0">
                <a:solidFill>
                  <a:schemeClr val="bg2"/>
                </a:solidFill>
              </a:rPr>
              <a:t>C + 273 =288K     V</a:t>
            </a:r>
            <a:r>
              <a:rPr lang="en-US" sz="3600" b="1" baseline="-25000" dirty="0" smtClean="0">
                <a:solidFill>
                  <a:schemeClr val="bg2"/>
                </a:solidFill>
              </a:rPr>
              <a:t>1</a:t>
            </a:r>
            <a:r>
              <a:rPr lang="en-US" sz="3600" b="1" dirty="0" smtClean="0">
                <a:solidFill>
                  <a:schemeClr val="bg2"/>
                </a:solidFill>
              </a:rPr>
              <a:t>   = V</a:t>
            </a:r>
            <a:r>
              <a:rPr lang="en-US" sz="3600" b="1" baseline="-25000" dirty="0" smtClean="0">
                <a:solidFill>
                  <a:schemeClr val="bg2"/>
                </a:solidFill>
              </a:rPr>
              <a:t>2</a:t>
            </a:r>
            <a:endParaRPr lang="en-US" sz="3600" b="1" dirty="0" smtClean="0">
              <a:solidFill>
                <a:schemeClr val="bg2"/>
              </a:solidFill>
            </a:endParaRPr>
          </a:p>
          <a:p>
            <a:pPr marL="365760" indent="-256032" eaLnBrk="1" fontAlgn="auto" hangingPunct="1">
              <a:spcAft>
                <a:spcPts val="0"/>
              </a:spcAft>
              <a:buFontTx/>
              <a:buNone/>
              <a:defRPr/>
            </a:pPr>
            <a:r>
              <a:rPr lang="en-US" sz="3600" b="1" dirty="0" smtClean="0">
                <a:solidFill>
                  <a:schemeClr val="bg2"/>
                </a:solidFill>
              </a:rPr>
              <a:t>T</a:t>
            </a:r>
            <a:r>
              <a:rPr lang="en-US" sz="3600" b="1" baseline="-25000" dirty="0" smtClean="0">
                <a:solidFill>
                  <a:schemeClr val="bg2"/>
                </a:solidFill>
              </a:rPr>
              <a:t>2</a:t>
            </a:r>
            <a:r>
              <a:rPr lang="en-US" sz="3600" b="1" dirty="0" smtClean="0">
                <a:solidFill>
                  <a:schemeClr val="bg2"/>
                </a:solidFill>
              </a:rPr>
              <a:t> = 38</a:t>
            </a:r>
            <a:r>
              <a:rPr lang="en-US" sz="3600" b="1" baseline="30000" dirty="0" smtClean="0">
                <a:solidFill>
                  <a:schemeClr val="bg2"/>
                </a:solidFill>
              </a:rPr>
              <a:t>o</a:t>
            </a:r>
            <a:r>
              <a:rPr lang="en-US" sz="3600" b="1" dirty="0" smtClean="0">
                <a:solidFill>
                  <a:schemeClr val="bg2"/>
                </a:solidFill>
              </a:rPr>
              <a:t>C + 273 = 311K     T</a:t>
            </a:r>
            <a:r>
              <a:rPr lang="en-US" sz="3600" b="1" baseline="-25000" dirty="0" smtClean="0">
                <a:solidFill>
                  <a:schemeClr val="bg2"/>
                </a:solidFill>
              </a:rPr>
              <a:t>1</a:t>
            </a:r>
            <a:r>
              <a:rPr lang="en-US" sz="3600" b="1" dirty="0" smtClean="0">
                <a:solidFill>
                  <a:schemeClr val="bg2"/>
                </a:solidFill>
              </a:rPr>
              <a:t>      T</a:t>
            </a:r>
            <a:r>
              <a:rPr lang="en-US" sz="3600" b="1" baseline="-25000" dirty="0" smtClean="0">
                <a:solidFill>
                  <a:schemeClr val="bg2"/>
                </a:solidFill>
              </a:rPr>
              <a:t>2</a:t>
            </a:r>
            <a:r>
              <a:rPr lang="en-US" sz="3600" b="1" dirty="0" smtClean="0">
                <a:solidFill>
                  <a:schemeClr val="bg2"/>
                </a:solidFill>
              </a:rPr>
              <a:t> </a:t>
            </a:r>
          </a:p>
          <a:p>
            <a:pPr marL="365760" indent="-256032" eaLnBrk="1" fontAlgn="auto" hangingPunct="1">
              <a:spcAft>
                <a:spcPts val="0"/>
              </a:spcAft>
              <a:buFontTx/>
              <a:buNone/>
              <a:defRPr/>
            </a:pPr>
            <a:r>
              <a:rPr lang="en-US" sz="3600" b="1" dirty="0" smtClean="0">
                <a:solidFill>
                  <a:schemeClr val="bg2"/>
                </a:solidFill>
              </a:rPr>
              <a:t>V</a:t>
            </a:r>
            <a:r>
              <a:rPr lang="en-US" sz="3600" b="1" baseline="-25000" dirty="0" smtClean="0">
                <a:solidFill>
                  <a:schemeClr val="bg2"/>
                </a:solidFill>
              </a:rPr>
              <a:t>1</a:t>
            </a:r>
            <a:r>
              <a:rPr lang="en-US" sz="3600" b="1" dirty="0" smtClean="0">
                <a:solidFill>
                  <a:schemeClr val="bg2"/>
                </a:solidFill>
              </a:rPr>
              <a:t> = 2.58 L</a:t>
            </a:r>
          </a:p>
          <a:p>
            <a:pPr marL="365760" indent="-256032" eaLnBrk="1" fontAlgn="auto" hangingPunct="1">
              <a:spcAft>
                <a:spcPts val="0"/>
              </a:spcAft>
              <a:buFontTx/>
              <a:buNone/>
              <a:defRPr/>
            </a:pPr>
            <a:r>
              <a:rPr lang="en-US" sz="3600" b="1" dirty="0" smtClean="0">
                <a:solidFill>
                  <a:schemeClr val="bg2"/>
                </a:solidFill>
              </a:rPr>
              <a:t> V</a:t>
            </a:r>
            <a:r>
              <a:rPr lang="en-US" sz="3600" b="1" baseline="-25000" dirty="0" smtClean="0">
                <a:solidFill>
                  <a:schemeClr val="bg2"/>
                </a:solidFill>
              </a:rPr>
              <a:t>2</a:t>
            </a:r>
            <a:r>
              <a:rPr lang="en-US" sz="3600" b="1" dirty="0" smtClean="0">
                <a:solidFill>
                  <a:schemeClr val="bg2"/>
                </a:solidFill>
              </a:rPr>
              <a:t> = ?</a:t>
            </a:r>
          </a:p>
          <a:p>
            <a:pPr marL="365760" indent="-256032" eaLnBrk="1" fontAlgn="auto" hangingPunct="1">
              <a:spcAft>
                <a:spcPts val="0"/>
              </a:spcAft>
              <a:buFontTx/>
              <a:buNone/>
              <a:defRPr/>
            </a:pPr>
            <a:r>
              <a:rPr lang="en-US" sz="3600" b="1" u="sng" dirty="0" smtClean="0">
                <a:solidFill>
                  <a:schemeClr val="bg2"/>
                </a:solidFill>
              </a:rPr>
              <a:t>2.58L</a:t>
            </a:r>
            <a:r>
              <a:rPr lang="en-US" sz="3600" b="1" dirty="0" smtClean="0">
                <a:solidFill>
                  <a:schemeClr val="bg2"/>
                </a:solidFill>
              </a:rPr>
              <a:t>   =   V</a:t>
            </a:r>
            <a:r>
              <a:rPr lang="en-US" sz="3600" b="1" baseline="-25000" dirty="0" smtClean="0">
                <a:solidFill>
                  <a:schemeClr val="bg2"/>
                </a:solidFill>
              </a:rPr>
              <a:t>2</a:t>
            </a:r>
            <a:r>
              <a:rPr lang="en-US" sz="3600" b="1" dirty="0" smtClean="0">
                <a:solidFill>
                  <a:schemeClr val="bg2"/>
                </a:solidFill>
              </a:rPr>
              <a:t>        </a:t>
            </a:r>
          </a:p>
          <a:p>
            <a:pPr marL="365760" indent="-256032" eaLnBrk="1" fontAlgn="auto" hangingPunct="1">
              <a:spcAft>
                <a:spcPts val="0"/>
              </a:spcAft>
              <a:buFontTx/>
              <a:buNone/>
              <a:defRPr/>
            </a:pPr>
            <a:r>
              <a:rPr lang="en-US" sz="3600" b="1" dirty="0" smtClean="0">
                <a:solidFill>
                  <a:schemeClr val="bg2"/>
                </a:solidFill>
              </a:rPr>
              <a:t>288K        311K       </a:t>
            </a:r>
          </a:p>
          <a:p>
            <a:pPr marL="365760" indent="-256032" eaLnBrk="1" fontAlgn="auto" hangingPunct="1">
              <a:spcAft>
                <a:spcPts val="0"/>
              </a:spcAft>
              <a:buFontTx/>
              <a:buNone/>
              <a:defRPr/>
            </a:pPr>
            <a:r>
              <a:rPr lang="en-US" sz="3600" b="1" dirty="0" smtClean="0">
                <a:solidFill>
                  <a:srgbClr val="FF0066"/>
                </a:solidFill>
              </a:rPr>
              <a:t>V</a:t>
            </a:r>
            <a:r>
              <a:rPr lang="en-US" sz="3600" b="1" baseline="-25000" dirty="0" smtClean="0">
                <a:solidFill>
                  <a:srgbClr val="FF0066"/>
                </a:solidFill>
              </a:rPr>
              <a:t>2</a:t>
            </a:r>
            <a:r>
              <a:rPr lang="en-US" sz="3600" b="1" dirty="0" smtClean="0">
                <a:solidFill>
                  <a:srgbClr val="FF0066"/>
                </a:solidFill>
              </a:rPr>
              <a:t> = 2.79L</a:t>
            </a:r>
          </a:p>
          <a:p>
            <a:pPr marL="365760" indent="-256032" eaLnBrk="1" fontAlgn="auto" hangingPunct="1">
              <a:spcAft>
                <a:spcPts val="0"/>
              </a:spcAft>
              <a:buFontTx/>
              <a:buNone/>
              <a:defRPr/>
            </a:pPr>
            <a:endParaRPr lang="en-US" sz="3600" b="1" dirty="0" smtClean="0">
              <a:solidFill>
                <a:schemeClr val="bg2"/>
              </a:solidFill>
            </a:endParaRPr>
          </a:p>
          <a:p>
            <a:pPr marL="365760" indent="-256032" eaLnBrk="1" fontAlgn="auto" hangingPunct="1">
              <a:spcAft>
                <a:spcPts val="0"/>
              </a:spcAft>
              <a:buFontTx/>
              <a:buNone/>
              <a:defRPr/>
            </a:pPr>
            <a:endParaRPr lang="en-US" sz="2400" u="sng" baseline="-25000" dirty="0" smtClean="0"/>
          </a:p>
        </p:txBody>
      </p:sp>
      <p:sp>
        <p:nvSpPr>
          <p:cNvPr id="13314" name="Rectangle 2"/>
          <p:cNvSpPr>
            <a:spLocks noGrp="1" noChangeArrowheads="1"/>
          </p:cNvSpPr>
          <p:nvPr>
            <p:ph type="title"/>
          </p:nvPr>
        </p:nvSpPr>
        <p:spPr>
          <a:xfrm>
            <a:off x="228600" y="228600"/>
            <a:ext cx="8763000" cy="2133600"/>
          </a:xfrm>
        </p:spPr>
        <p:txBody>
          <a:bodyPr>
            <a:normAutofit fontScale="90000"/>
          </a:bodyPr>
          <a:lstStyle/>
          <a:p>
            <a:pPr eaLnBrk="1" fontAlgn="auto" hangingPunct="1">
              <a:spcAft>
                <a:spcPts val="0"/>
              </a:spcAft>
              <a:defRPr/>
            </a:pPr>
            <a:r>
              <a:rPr lang="en-US" sz="3600" dirty="0" smtClean="0">
                <a:solidFill>
                  <a:schemeClr val="tx1"/>
                </a:solidFill>
              </a:rPr>
              <a:t>Example:</a:t>
            </a:r>
            <a:br>
              <a:rPr lang="en-US" sz="3600" dirty="0" smtClean="0">
                <a:solidFill>
                  <a:schemeClr val="tx1"/>
                </a:solidFill>
              </a:rPr>
            </a:br>
            <a:r>
              <a:rPr lang="en-US" sz="3600" dirty="0" smtClean="0">
                <a:solidFill>
                  <a:schemeClr val="tx1"/>
                </a:solidFill>
              </a:rPr>
              <a:t>	A sample of gas at 15</a:t>
            </a:r>
            <a:r>
              <a:rPr lang="en-US" sz="3600" baseline="30000" dirty="0" smtClean="0">
                <a:solidFill>
                  <a:schemeClr val="tx1"/>
                </a:solidFill>
              </a:rPr>
              <a:t>o</a:t>
            </a:r>
            <a:r>
              <a:rPr lang="en-US" sz="3600" dirty="0" smtClean="0">
                <a:solidFill>
                  <a:schemeClr val="tx1"/>
                </a:solidFill>
              </a:rPr>
              <a:t>C and 1 </a:t>
            </a:r>
            <a:r>
              <a:rPr lang="en-US" sz="3600" dirty="0" err="1" smtClean="0">
                <a:solidFill>
                  <a:schemeClr val="tx1"/>
                </a:solidFill>
              </a:rPr>
              <a:t>atm</a:t>
            </a:r>
            <a:r>
              <a:rPr lang="en-US" sz="3600" dirty="0" smtClean="0">
                <a:solidFill>
                  <a:schemeClr val="tx1"/>
                </a:solidFill>
              </a:rPr>
              <a:t> has a volume of 2.58 L.  What volume will this gas occupy at 38</a:t>
            </a:r>
            <a:r>
              <a:rPr lang="en-US" sz="3600" baseline="30000" dirty="0" smtClean="0">
                <a:solidFill>
                  <a:schemeClr val="tx1"/>
                </a:solidFill>
              </a:rPr>
              <a:t>o</a:t>
            </a:r>
            <a:r>
              <a:rPr lang="en-US" sz="3600" dirty="0" smtClean="0">
                <a:solidFill>
                  <a:schemeClr val="tx1"/>
                </a:solidFill>
              </a:rPr>
              <a:t>C and 1 </a:t>
            </a:r>
            <a:r>
              <a:rPr lang="en-US" sz="3600" dirty="0" err="1" smtClean="0">
                <a:solidFill>
                  <a:schemeClr val="tx1"/>
                </a:solidFill>
              </a:rPr>
              <a:t>atm</a:t>
            </a:r>
            <a:r>
              <a:rPr lang="en-US" sz="3600" dirty="0" smtClean="0">
                <a:solidFill>
                  <a:schemeClr val="tx1"/>
                </a:solidFill>
              </a:rPr>
              <a:t>?</a:t>
            </a:r>
            <a:endParaRPr lang="en-US" dirty="0" smtClean="0">
              <a:solidFill>
                <a:schemeClr val="tx1"/>
              </a:solidFill>
            </a:endParaRPr>
          </a:p>
        </p:txBody>
      </p:sp>
      <p:sp>
        <p:nvSpPr>
          <p:cNvPr id="27652" name="Line 4"/>
          <p:cNvSpPr>
            <a:spLocks noChangeShapeType="1"/>
          </p:cNvSpPr>
          <p:nvPr/>
        </p:nvSpPr>
        <p:spPr bwMode="auto">
          <a:xfrm>
            <a:off x="6248400" y="3124200"/>
            <a:ext cx="685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5"/>
          <p:cNvSpPr>
            <a:spLocks noChangeShapeType="1"/>
          </p:cNvSpPr>
          <p:nvPr/>
        </p:nvSpPr>
        <p:spPr bwMode="auto">
          <a:xfrm>
            <a:off x="7696200" y="3124200"/>
            <a:ext cx="6096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Rectangle 6"/>
          <p:cNvSpPr>
            <a:spLocks noChangeArrowheads="1"/>
          </p:cNvSpPr>
          <p:nvPr/>
        </p:nvSpPr>
        <p:spPr bwMode="auto">
          <a:xfrm>
            <a:off x="228600" y="152400"/>
            <a:ext cx="8686800" cy="20574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pic>
        <p:nvPicPr>
          <p:cNvPr id="276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43400"/>
            <a:ext cx="33528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2514600" y="5486400"/>
            <a:ext cx="1143000" cy="158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610600" cy="5867400"/>
          </a:xfrm>
          <a:solidFill>
            <a:schemeClr val="accent2">
              <a:lumMod val="60000"/>
              <a:lumOff val="40000"/>
            </a:schemeClr>
          </a:solidFill>
        </p:spPr>
        <p:txBody>
          <a:bodyPr>
            <a:normAutofit fontScale="90000"/>
          </a:bodyPr>
          <a:lstStyle/>
          <a:p>
            <a:pPr eaLnBrk="1" fontAlgn="auto" hangingPunct="1">
              <a:spcAft>
                <a:spcPts val="0"/>
              </a:spcAft>
              <a:defRPr/>
            </a:pPr>
            <a:r>
              <a:rPr lang="en-US" dirty="0" smtClean="0">
                <a:solidFill>
                  <a:schemeClr val="tx1"/>
                </a:solidFill>
              </a:rPr>
              <a:t/>
            </a:r>
            <a:br>
              <a:rPr lang="en-US" dirty="0" smtClean="0">
                <a:solidFill>
                  <a:schemeClr val="tx1"/>
                </a:solidFill>
              </a:rPr>
            </a:br>
            <a:r>
              <a:rPr lang="en-US" dirty="0" smtClean="0">
                <a:solidFill>
                  <a:schemeClr val="tx1"/>
                </a:solidFill>
              </a:rPr>
              <a:t>3. </a:t>
            </a:r>
            <a:r>
              <a:rPr lang="en-US" sz="3600" u="sng" dirty="0" smtClean="0">
                <a:solidFill>
                  <a:schemeClr val="tx1"/>
                </a:solidFill>
              </a:rPr>
              <a:t>Gay-Lussac’s Law for Temperature-Pressure Changes</a:t>
            </a:r>
            <a:br>
              <a:rPr lang="en-US" sz="3600" u="sng" dirty="0" smtClean="0">
                <a:solidFill>
                  <a:schemeClr val="tx1"/>
                </a:solidFill>
              </a:rPr>
            </a:br>
            <a:r>
              <a:rPr lang="en-US" sz="3600" dirty="0" smtClean="0">
                <a:solidFill>
                  <a:schemeClr val="tx1"/>
                </a:solidFill>
              </a:rPr>
              <a:t>The pressure of a gas is directly proportional to the Kelvin temperature if the volume is kept constant.  </a:t>
            </a:r>
            <a:br>
              <a:rPr lang="en-US" sz="3600" dirty="0" smtClean="0">
                <a:solidFill>
                  <a:schemeClr val="tx1"/>
                </a:solidFill>
              </a:rPr>
            </a:br>
            <a:r>
              <a:rPr lang="en-US" sz="3600" dirty="0" smtClean="0">
                <a:solidFill>
                  <a:srgbClr val="FFFF00"/>
                </a:solidFill>
              </a:rPr>
              <a:t>         </a:t>
            </a:r>
            <a:r>
              <a:rPr lang="en-US" sz="3600" dirty="0" smtClean="0">
                <a:solidFill>
                  <a:srgbClr val="002060"/>
                </a:solidFill>
              </a:rPr>
              <a:t>P</a:t>
            </a:r>
            <a:r>
              <a:rPr lang="en-US" sz="3600" baseline="-25000" dirty="0" smtClean="0">
                <a:solidFill>
                  <a:srgbClr val="002060"/>
                </a:solidFill>
              </a:rPr>
              <a:t>1</a:t>
            </a:r>
            <a:r>
              <a:rPr lang="en-US" sz="3600" dirty="0" smtClean="0">
                <a:solidFill>
                  <a:srgbClr val="002060"/>
                </a:solidFill>
              </a:rPr>
              <a:t>   =    P</a:t>
            </a:r>
            <a:r>
              <a:rPr lang="en-US" sz="3600" baseline="-25000" dirty="0" smtClean="0">
                <a:solidFill>
                  <a:srgbClr val="002060"/>
                </a:solidFill>
              </a:rPr>
              <a:t>2   </a:t>
            </a:r>
            <a:r>
              <a:rPr lang="en-US" sz="3600" dirty="0" smtClean="0">
                <a:solidFill>
                  <a:srgbClr val="002060"/>
                </a:solidFill>
              </a:rPr>
              <a:t>  or         P</a:t>
            </a:r>
            <a:r>
              <a:rPr lang="en-US" sz="3600" baseline="-25000" dirty="0" smtClean="0">
                <a:solidFill>
                  <a:srgbClr val="002060"/>
                </a:solidFill>
              </a:rPr>
              <a:t>1</a:t>
            </a:r>
            <a:r>
              <a:rPr lang="en-US" sz="3600" dirty="0" smtClean="0">
                <a:solidFill>
                  <a:srgbClr val="002060"/>
                </a:solidFill>
              </a:rPr>
              <a:t> = T</a:t>
            </a:r>
            <a:r>
              <a:rPr lang="en-US" sz="3600" baseline="-25000" dirty="0" smtClean="0">
                <a:solidFill>
                  <a:srgbClr val="002060"/>
                </a:solidFill>
              </a:rPr>
              <a:t>1</a:t>
            </a:r>
            <a:r>
              <a:rPr lang="en-US" sz="3600" u="sng" dirty="0" smtClean="0">
                <a:solidFill>
                  <a:srgbClr val="002060"/>
                </a:solidFill>
              </a:rPr>
              <a:t/>
            </a:r>
            <a:br>
              <a:rPr lang="en-US" sz="3600" u="sng" dirty="0" smtClean="0">
                <a:solidFill>
                  <a:srgbClr val="002060"/>
                </a:solidFill>
              </a:rPr>
            </a:br>
            <a:r>
              <a:rPr lang="en-US" sz="3600" dirty="0" smtClean="0">
                <a:solidFill>
                  <a:srgbClr val="002060"/>
                </a:solidFill>
              </a:rPr>
              <a:t>         T</a:t>
            </a:r>
            <a:r>
              <a:rPr lang="en-US" sz="3600" baseline="-25000" dirty="0" smtClean="0">
                <a:solidFill>
                  <a:srgbClr val="002060"/>
                </a:solidFill>
              </a:rPr>
              <a:t>1</a:t>
            </a:r>
            <a:r>
              <a:rPr lang="en-US" sz="3600" dirty="0" smtClean="0">
                <a:solidFill>
                  <a:srgbClr val="002060"/>
                </a:solidFill>
              </a:rPr>
              <a:t>         T</a:t>
            </a:r>
            <a:r>
              <a:rPr lang="en-US" sz="3600" baseline="-25000" dirty="0" smtClean="0">
                <a:solidFill>
                  <a:srgbClr val="002060"/>
                </a:solidFill>
              </a:rPr>
              <a:t>2</a:t>
            </a:r>
            <a:r>
              <a:rPr lang="en-US" sz="3600" dirty="0" smtClean="0">
                <a:solidFill>
                  <a:srgbClr val="002060"/>
                </a:solidFill>
              </a:rPr>
              <a:t>                 P</a:t>
            </a:r>
            <a:r>
              <a:rPr lang="en-US" sz="3600" baseline="-25000" dirty="0" smtClean="0">
                <a:solidFill>
                  <a:srgbClr val="002060"/>
                </a:solidFill>
              </a:rPr>
              <a:t>2</a:t>
            </a:r>
            <a:r>
              <a:rPr lang="en-US" sz="3600" dirty="0" smtClean="0">
                <a:solidFill>
                  <a:srgbClr val="002060"/>
                </a:solidFill>
              </a:rPr>
              <a:t>    T</a:t>
            </a:r>
            <a:r>
              <a:rPr lang="en-US" sz="3600" baseline="-25000" dirty="0" smtClean="0">
                <a:solidFill>
                  <a:srgbClr val="002060"/>
                </a:solidFill>
              </a:rPr>
              <a:t>2</a:t>
            </a:r>
            <a:r>
              <a:rPr lang="en-US" sz="3600" dirty="0" smtClean="0">
                <a:solidFill>
                  <a:srgbClr val="002060"/>
                </a:solidFill>
              </a:rPr>
              <a:t>             </a:t>
            </a:r>
            <a:r>
              <a:rPr lang="en-US" sz="3600" dirty="0" smtClean="0">
                <a:solidFill>
                  <a:srgbClr val="CC0000"/>
                </a:solidFill>
              </a:rPr>
              <a:t>Temperature must be in Kelvin!</a:t>
            </a: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endParaRPr lang="en-US" dirty="0" smtClean="0">
              <a:solidFill>
                <a:schemeClr val="tx1"/>
              </a:solidFill>
            </a:endParaRPr>
          </a:p>
        </p:txBody>
      </p:sp>
      <p:sp>
        <p:nvSpPr>
          <p:cNvPr id="28675" name="Line 5"/>
          <p:cNvSpPr>
            <a:spLocks noChangeShapeType="1"/>
          </p:cNvSpPr>
          <p:nvPr/>
        </p:nvSpPr>
        <p:spPr bwMode="auto">
          <a:xfrm>
            <a:off x="1295400" y="3429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6" name="Line 6"/>
          <p:cNvSpPr>
            <a:spLocks noChangeShapeType="1"/>
          </p:cNvSpPr>
          <p:nvPr/>
        </p:nvSpPr>
        <p:spPr bwMode="auto">
          <a:xfrm>
            <a:off x="2971800" y="34290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7"/>
          <p:cNvSpPr>
            <a:spLocks noChangeShapeType="1"/>
          </p:cNvSpPr>
          <p:nvPr/>
        </p:nvSpPr>
        <p:spPr bwMode="auto">
          <a:xfrm>
            <a:off x="5486400" y="3429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8"/>
          <p:cNvSpPr>
            <a:spLocks noChangeShapeType="1"/>
          </p:cNvSpPr>
          <p:nvPr/>
        </p:nvSpPr>
        <p:spPr bwMode="auto">
          <a:xfrm>
            <a:off x="6400800" y="34290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a:xfrm>
            <a:off x="533400" y="5029200"/>
            <a:ext cx="4724400" cy="1446213"/>
          </a:xfrm>
          <a:prstGeom prst="rect">
            <a:avLst/>
          </a:prstGeom>
          <a:solidFill>
            <a:schemeClr val="accent2">
              <a:lumMod val="50000"/>
            </a:schemeClr>
          </a:solidFill>
        </p:spPr>
        <p:txBody>
          <a:bodyPr>
            <a:spAutoFit/>
          </a:bodyPr>
          <a:lstStyle/>
          <a:p>
            <a:pPr algn="ctr">
              <a:defRPr/>
            </a:pPr>
            <a:r>
              <a:rPr lang="en-US" sz="4400" b="1" dirty="0" err="1">
                <a:solidFill>
                  <a:schemeClr val="accent1">
                    <a:lumMod val="20000"/>
                    <a:lumOff val="80000"/>
                  </a:schemeClr>
                </a:solidFill>
                <a:latin typeface="Times New Roman" pitchFamily="18" charset="0"/>
              </a:rPr>
              <a:t>GayL</a:t>
            </a:r>
            <a:r>
              <a:rPr lang="en-US" sz="4400" dirty="0" err="1">
                <a:solidFill>
                  <a:schemeClr val="accent1">
                    <a:lumMod val="20000"/>
                    <a:lumOff val="80000"/>
                  </a:schemeClr>
                </a:solidFill>
                <a:latin typeface="Times New Roman" pitchFamily="18" charset="0"/>
              </a:rPr>
              <a:t>e</a:t>
            </a:r>
            <a:r>
              <a:rPr lang="en-US" sz="4400" dirty="0">
                <a:solidFill>
                  <a:schemeClr val="accent1">
                    <a:lumMod val="20000"/>
                    <a:lumOff val="80000"/>
                  </a:schemeClr>
                </a:solidFill>
                <a:latin typeface="Times New Roman" pitchFamily="18" charset="0"/>
              </a:rPr>
              <a:t> drives a </a:t>
            </a:r>
            <a:r>
              <a:rPr lang="en-US" sz="4400" b="1" dirty="0">
                <a:solidFill>
                  <a:schemeClr val="accent1">
                    <a:lumMod val="20000"/>
                    <a:lumOff val="80000"/>
                  </a:schemeClr>
                </a:solidFill>
                <a:latin typeface="Times New Roman" pitchFamily="18" charset="0"/>
              </a:rPr>
              <a:t>PT</a:t>
            </a:r>
            <a:r>
              <a:rPr lang="en-US" sz="4400" dirty="0">
                <a:solidFill>
                  <a:schemeClr val="accent1">
                    <a:lumMod val="20000"/>
                    <a:lumOff val="80000"/>
                  </a:schemeClr>
                </a:solidFill>
                <a:latin typeface="Times New Roman" pitchFamily="18" charset="0"/>
              </a:rPr>
              <a:t> Cruiser!</a:t>
            </a:r>
            <a:endParaRPr lang="en-US" sz="4400" dirty="0">
              <a:latin typeface="Times New Roman" pitchFamily="18" charset="0"/>
            </a:endParaRPr>
          </a:p>
        </p:txBody>
      </p:sp>
      <p:pic>
        <p:nvPicPr>
          <p:cNvPr id="143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81525"/>
            <a:ext cx="24384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44"/>
                                        </p:tgtEl>
                                        <p:attrNameLst>
                                          <p:attrName>style.visibility</p:attrName>
                                        </p:attrNameLst>
                                      </p:cBhvr>
                                      <p:to>
                                        <p:strVal val="visible"/>
                                      </p:to>
                                    </p:set>
                                    <p:anim to="" calcmode="lin" valueType="num">
                                      <p:cBhvr>
                                        <p:cTn id="10" dur="1" fill="hold"/>
                                        <p:tgtEl>
                                          <p:spTgt spid="143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8090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04800" y="2514600"/>
            <a:ext cx="8153400" cy="4343400"/>
          </a:xfrm>
          <a:solidFill>
            <a:srgbClr val="336600"/>
          </a:solidFill>
        </p:spPr>
        <p:txBody>
          <a:bodyPr/>
          <a:lstStyle/>
          <a:p>
            <a:pPr eaLnBrk="1" hangingPunct="1">
              <a:buFontTx/>
              <a:buNone/>
            </a:pPr>
            <a:r>
              <a:rPr lang="en-US" altLang="x-none" sz="3600" b="1">
                <a:solidFill>
                  <a:srgbClr val="FFFF00"/>
                </a:solidFill>
              </a:rPr>
              <a:t>P</a:t>
            </a:r>
            <a:r>
              <a:rPr lang="en-US" altLang="x-none" sz="3600" b="1" baseline="-25000">
                <a:solidFill>
                  <a:srgbClr val="FFFF00"/>
                </a:solidFill>
              </a:rPr>
              <a:t>1</a:t>
            </a:r>
            <a:r>
              <a:rPr lang="en-US" altLang="x-none" sz="3600" b="1">
                <a:solidFill>
                  <a:srgbClr val="FFFF00"/>
                </a:solidFill>
              </a:rPr>
              <a:t> = 685 torr             P</a:t>
            </a:r>
            <a:r>
              <a:rPr lang="en-US" altLang="x-none" sz="3600" b="1" baseline="-25000">
                <a:solidFill>
                  <a:srgbClr val="FFFF00"/>
                </a:solidFill>
              </a:rPr>
              <a:t>2</a:t>
            </a:r>
            <a:r>
              <a:rPr lang="en-US" altLang="x-none" sz="3600" b="1">
                <a:solidFill>
                  <a:srgbClr val="FFFF00"/>
                </a:solidFill>
              </a:rPr>
              <a:t> =?</a:t>
            </a:r>
          </a:p>
          <a:p>
            <a:pPr eaLnBrk="1" hangingPunct="1">
              <a:buFontTx/>
              <a:buNone/>
            </a:pPr>
            <a:r>
              <a:rPr lang="en-US" altLang="x-none" sz="3600" b="1">
                <a:solidFill>
                  <a:srgbClr val="FFFF00"/>
                </a:solidFill>
              </a:rPr>
              <a:t>T</a:t>
            </a:r>
            <a:r>
              <a:rPr lang="en-US" altLang="x-none" sz="3600" b="1" baseline="-25000">
                <a:solidFill>
                  <a:srgbClr val="FFFF00"/>
                </a:solidFill>
              </a:rPr>
              <a:t>1</a:t>
            </a:r>
            <a:r>
              <a:rPr lang="en-US" altLang="x-none" sz="3600" b="1">
                <a:solidFill>
                  <a:srgbClr val="FFFF00"/>
                </a:solidFill>
              </a:rPr>
              <a:t> = 0</a:t>
            </a:r>
            <a:r>
              <a:rPr lang="en-US" altLang="x-none" sz="3600" b="1" baseline="30000">
                <a:solidFill>
                  <a:srgbClr val="FFFF00"/>
                </a:solidFill>
              </a:rPr>
              <a:t>o</a:t>
            </a:r>
            <a:r>
              <a:rPr lang="en-US" altLang="x-none" sz="3600" b="1">
                <a:solidFill>
                  <a:srgbClr val="FFFF00"/>
                </a:solidFill>
              </a:rPr>
              <a:t>C + 273 = 273K  </a:t>
            </a:r>
          </a:p>
          <a:p>
            <a:pPr eaLnBrk="1" hangingPunct="1">
              <a:buFontTx/>
              <a:buNone/>
            </a:pPr>
            <a:r>
              <a:rPr lang="en-US" altLang="x-none" sz="3600" b="1">
                <a:solidFill>
                  <a:srgbClr val="FFFF00"/>
                </a:solidFill>
              </a:rPr>
              <a:t>T</a:t>
            </a:r>
            <a:r>
              <a:rPr lang="en-US" altLang="x-none" sz="3600" b="1" baseline="-25000">
                <a:solidFill>
                  <a:srgbClr val="FFFF00"/>
                </a:solidFill>
              </a:rPr>
              <a:t>2</a:t>
            </a:r>
            <a:r>
              <a:rPr lang="en-US" altLang="x-none" sz="3600" b="1">
                <a:solidFill>
                  <a:srgbClr val="FFFF00"/>
                </a:solidFill>
              </a:rPr>
              <a:t> = 150.</a:t>
            </a:r>
            <a:r>
              <a:rPr lang="en-US" altLang="x-none" sz="3600" b="1" baseline="30000">
                <a:solidFill>
                  <a:srgbClr val="FFFF00"/>
                </a:solidFill>
              </a:rPr>
              <a:t>o</a:t>
            </a:r>
            <a:r>
              <a:rPr lang="en-US" altLang="x-none" sz="3600" b="1">
                <a:solidFill>
                  <a:srgbClr val="FFFF00"/>
                </a:solidFill>
              </a:rPr>
              <a:t>C + 273 = 423K</a:t>
            </a:r>
          </a:p>
          <a:p>
            <a:pPr eaLnBrk="1" hangingPunct="1">
              <a:buFontTx/>
              <a:buNone/>
            </a:pPr>
            <a:r>
              <a:rPr lang="en-US" altLang="x-none" sz="3600" b="1">
                <a:solidFill>
                  <a:srgbClr val="FFFF00"/>
                </a:solidFill>
              </a:rPr>
              <a:t>P</a:t>
            </a:r>
            <a:r>
              <a:rPr lang="en-US" altLang="x-none" sz="3600" b="1" baseline="-25000">
                <a:solidFill>
                  <a:srgbClr val="FFFF00"/>
                </a:solidFill>
              </a:rPr>
              <a:t>1</a:t>
            </a:r>
            <a:r>
              <a:rPr lang="en-US" altLang="x-none" sz="3600" b="1">
                <a:solidFill>
                  <a:srgbClr val="FFFF00"/>
                </a:solidFill>
              </a:rPr>
              <a:t>   =    P</a:t>
            </a:r>
            <a:r>
              <a:rPr lang="en-US" altLang="x-none" sz="3600" b="1" baseline="-25000">
                <a:solidFill>
                  <a:srgbClr val="FFFF00"/>
                </a:solidFill>
              </a:rPr>
              <a:t>2           </a:t>
            </a:r>
            <a:r>
              <a:rPr lang="en-US" altLang="x-none" sz="3600" b="1" u="sng">
                <a:solidFill>
                  <a:srgbClr val="FFFF00"/>
                </a:solidFill>
              </a:rPr>
              <a:t>685 torr </a:t>
            </a:r>
            <a:r>
              <a:rPr lang="en-US" altLang="x-none" sz="3600" b="1">
                <a:solidFill>
                  <a:srgbClr val="FFFF00"/>
                </a:solidFill>
              </a:rPr>
              <a:t>  = P</a:t>
            </a:r>
            <a:r>
              <a:rPr lang="en-US" altLang="x-none" sz="3600" b="1" baseline="-25000">
                <a:solidFill>
                  <a:srgbClr val="FFFF00"/>
                </a:solidFill>
              </a:rPr>
              <a:t>2</a:t>
            </a:r>
            <a:endParaRPr lang="en-US" altLang="x-none" sz="3600" b="1">
              <a:solidFill>
                <a:srgbClr val="FFFF00"/>
              </a:solidFill>
            </a:endParaRPr>
          </a:p>
          <a:p>
            <a:pPr eaLnBrk="1" hangingPunct="1">
              <a:buFontTx/>
              <a:buNone/>
            </a:pPr>
            <a:r>
              <a:rPr lang="en-US" altLang="x-none" sz="3600" b="1">
                <a:solidFill>
                  <a:srgbClr val="FFFF00"/>
                </a:solidFill>
              </a:rPr>
              <a:t>T</a:t>
            </a:r>
            <a:r>
              <a:rPr lang="en-US" altLang="x-none" sz="3600" b="1" baseline="-25000">
                <a:solidFill>
                  <a:srgbClr val="FFFF00"/>
                </a:solidFill>
              </a:rPr>
              <a:t>1</a:t>
            </a:r>
            <a:r>
              <a:rPr lang="en-US" altLang="x-none" sz="3600" b="1">
                <a:solidFill>
                  <a:srgbClr val="FFFF00"/>
                </a:solidFill>
              </a:rPr>
              <a:t>         T</a:t>
            </a:r>
            <a:r>
              <a:rPr lang="en-US" altLang="x-none" sz="3600" b="1" baseline="-25000">
                <a:solidFill>
                  <a:srgbClr val="FFFF00"/>
                </a:solidFill>
              </a:rPr>
              <a:t>2               </a:t>
            </a:r>
            <a:r>
              <a:rPr lang="en-US" altLang="x-none" sz="3600" b="1">
                <a:solidFill>
                  <a:srgbClr val="FFFF00"/>
                </a:solidFill>
              </a:rPr>
              <a:t>273K     423K</a:t>
            </a:r>
          </a:p>
          <a:p>
            <a:pPr eaLnBrk="1" hangingPunct="1">
              <a:buFontTx/>
              <a:buNone/>
            </a:pPr>
            <a:r>
              <a:rPr lang="en-US" altLang="x-none" sz="3600" b="1">
                <a:solidFill>
                  <a:srgbClr val="00B0F0"/>
                </a:solidFill>
              </a:rPr>
              <a:t>P</a:t>
            </a:r>
            <a:r>
              <a:rPr lang="en-US" altLang="x-none" sz="3600" b="1" baseline="-25000">
                <a:solidFill>
                  <a:srgbClr val="00B0F0"/>
                </a:solidFill>
              </a:rPr>
              <a:t>2</a:t>
            </a:r>
            <a:r>
              <a:rPr lang="en-US" altLang="x-none" sz="3600" b="1">
                <a:solidFill>
                  <a:srgbClr val="00B0F0"/>
                </a:solidFill>
              </a:rPr>
              <a:t> = 1060 torr</a:t>
            </a:r>
          </a:p>
        </p:txBody>
      </p:sp>
      <p:sp>
        <p:nvSpPr>
          <p:cNvPr id="16386" name="Rectangle 2"/>
          <p:cNvSpPr>
            <a:spLocks noGrp="1" noChangeArrowheads="1"/>
          </p:cNvSpPr>
          <p:nvPr>
            <p:ph type="title"/>
          </p:nvPr>
        </p:nvSpPr>
        <p:spPr>
          <a:xfrm>
            <a:off x="304800" y="274638"/>
            <a:ext cx="8382000" cy="1935162"/>
          </a:xfrm>
        </p:spPr>
        <p:txBody>
          <a:bodyPr>
            <a:normAutofit fontScale="90000"/>
          </a:bodyPr>
          <a:lstStyle/>
          <a:p>
            <a:pPr eaLnBrk="1" fontAlgn="auto" hangingPunct="1">
              <a:spcAft>
                <a:spcPts val="0"/>
              </a:spcAft>
              <a:defRPr/>
            </a:pPr>
            <a:r>
              <a:rPr lang="en-US" sz="3200" dirty="0" smtClean="0">
                <a:solidFill>
                  <a:schemeClr val="tx1"/>
                </a:solidFill>
              </a:rPr>
              <a:t>Example:</a:t>
            </a:r>
            <a:br>
              <a:rPr lang="en-US" sz="3200" dirty="0" smtClean="0">
                <a:solidFill>
                  <a:schemeClr val="tx1"/>
                </a:solidFill>
              </a:rPr>
            </a:br>
            <a:r>
              <a:rPr lang="en-US" sz="3200" dirty="0" smtClean="0">
                <a:solidFill>
                  <a:schemeClr val="tx1"/>
                </a:solidFill>
              </a:rPr>
              <a:t>	A 2.00 L flask contains helium gas at a pressure of 685 </a:t>
            </a:r>
            <a:r>
              <a:rPr lang="en-US" sz="3200" dirty="0" err="1" smtClean="0">
                <a:solidFill>
                  <a:schemeClr val="tx1"/>
                </a:solidFill>
              </a:rPr>
              <a:t>torr</a:t>
            </a:r>
            <a:r>
              <a:rPr lang="en-US" sz="3200" dirty="0" smtClean="0">
                <a:solidFill>
                  <a:schemeClr val="tx1"/>
                </a:solidFill>
              </a:rPr>
              <a:t> and a temperature of 0</a:t>
            </a:r>
            <a:r>
              <a:rPr lang="en-US" sz="3200" baseline="30000" dirty="0" smtClean="0">
                <a:solidFill>
                  <a:schemeClr val="tx1"/>
                </a:solidFill>
              </a:rPr>
              <a:t>o</a:t>
            </a:r>
            <a:r>
              <a:rPr lang="en-US" sz="3200" dirty="0" smtClean="0">
                <a:solidFill>
                  <a:schemeClr val="tx1"/>
                </a:solidFill>
              </a:rPr>
              <a:t>C.  What would be the pressure in a flask if the temperature is increased to 150.</a:t>
            </a:r>
            <a:r>
              <a:rPr lang="en-US" sz="3200" baseline="30000" dirty="0" smtClean="0">
                <a:solidFill>
                  <a:schemeClr val="tx1"/>
                </a:solidFill>
              </a:rPr>
              <a:t>o</a:t>
            </a:r>
            <a:r>
              <a:rPr lang="en-US" sz="3200" dirty="0" smtClean="0">
                <a:solidFill>
                  <a:schemeClr val="tx1"/>
                </a:solidFill>
              </a:rPr>
              <a:t>C?</a:t>
            </a:r>
            <a:endParaRPr lang="en-US" dirty="0" smtClean="0">
              <a:solidFill>
                <a:schemeClr val="tx1"/>
              </a:solidFill>
            </a:endParaRPr>
          </a:p>
        </p:txBody>
      </p:sp>
      <p:sp>
        <p:nvSpPr>
          <p:cNvPr id="30724" name="Line 4"/>
          <p:cNvSpPr>
            <a:spLocks noChangeShapeType="1"/>
          </p:cNvSpPr>
          <p:nvPr/>
        </p:nvSpPr>
        <p:spPr bwMode="auto">
          <a:xfrm>
            <a:off x="381000" y="4953000"/>
            <a:ext cx="68580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Line 5"/>
          <p:cNvSpPr>
            <a:spLocks noChangeShapeType="1"/>
          </p:cNvSpPr>
          <p:nvPr/>
        </p:nvSpPr>
        <p:spPr bwMode="auto">
          <a:xfrm>
            <a:off x="2209800" y="4953000"/>
            <a:ext cx="76200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Line 6"/>
          <p:cNvSpPr>
            <a:spLocks noChangeShapeType="1"/>
          </p:cNvSpPr>
          <p:nvPr/>
        </p:nvSpPr>
        <p:spPr bwMode="auto">
          <a:xfrm>
            <a:off x="6324600" y="4953000"/>
            <a:ext cx="60960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Rectangle 7"/>
          <p:cNvSpPr>
            <a:spLocks noChangeArrowheads="1"/>
          </p:cNvSpPr>
          <p:nvPr/>
        </p:nvSpPr>
        <p:spPr bwMode="auto">
          <a:xfrm>
            <a:off x="228600" y="0"/>
            <a:ext cx="8686800" cy="23622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pic>
        <p:nvPicPr>
          <p:cNvPr id="307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86000"/>
            <a:ext cx="19812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0" y="1143000"/>
            <a:ext cx="9144000" cy="5715000"/>
          </a:xfrm>
        </p:spPr>
        <p:txBody>
          <a:bodyPr/>
          <a:lstStyle/>
          <a:p>
            <a:r>
              <a:rPr lang="en-US" altLang="x-none" sz="3600"/>
              <a:t>Write the following statements.  We will complete them together.</a:t>
            </a:r>
          </a:p>
          <a:p>
            <a:pPr lvl="1"/>
            <a:r>
              <a:rPr lang="en-US" altLang="x-none" sz="2800"/>
              <a:t>When the pressure of a gas goes up, the volume…</a:t>
            </a:r>
          </a:p>
          <a:p>
            <a:pPr lvl="2"/>
            <a:r>
              <a:rPr lang="en-US" altLang="x-none">
                <a:solidFill>
                  <a:srgbClr val="FF0000"/>
                </a:solidFill>
              </a:rPr>
              <a:t>This means it is a(n) __________________ relationship.</a:t>
            </a:r>
          </a:p>
          <a:p>
            <a:pPr lvl="1"/>
            <a:r>
              <a:rPr lang="en-US" altLang="x-none" sz="2800"/>
              <a:t>When the temperature of a gas goes up, the volume…</a:t>
            </a:r>
          </a:p>
          <a:p>
            <a:pPr lvl="2"/>
            <a:r>
              <a:rPr lang="en-US" altLang="x-none">
                <a:solidFill>
                  <a:srgbClr val="FF0000"/>
                </a:solidFill>
              </a:rPr>
              <a:t>This means it is a(n) __________________ relationship.</a:t>
            </a:r>
          </a:p>
          <a:p>
            <a:pPr lvl="1"/>
            <a:r>
              <a:rPr lang="en-US" altLang="x-none" sz="2800"/>
              <a:t>When the temperature of a gas goes up, the pressure…</a:t>
            </a:r>
          </a:p>
          <a:p>
            <a:pPr lvl="2"/>
            <a:r>
              <a:rPr lang="en-US" altLang="x-none">
                <a:solidFill>
                  <a:srgbClr val="FF0000"/>
                </a:solidFill>
              </a:rPr>
              <a:t>This means it is a(n) __________________ relationship.</a:t>
            </a:r>
          </a:p>
          <a:p>
            <a:endParaRPr lang="en-US" altLang="x-none"/>
          </a:p>
        </p:txBody>
      </p:sp>
      <p:sp>
        <p:nvSpPr>
          <p:cNvPr id="3" name="Title 2"/>
          <p:cNvSpPr>
            <a:spLocks noGrp="1"/>
          </p:cNvSpPr>
          <p:nvPr>
            <p:ph type="title"/>
          </p:nvPr>
        </p:nvSpPr>
        <p:spPr>
          <a:xfrm>
            <a:off x="0" y="0"/>
            <a:ext cx="9144000" cy="1143000"/>
          </a:xfrm>
          <a:solidFill>
            <a:schemeClr val="accent1">
              <a:lumMod val="60000"/>
              <a:lumOff val="40000"/>
            </a:schemeClr>
          </a:solidFill>
        </p:spPr>
        <p:txBody>
          <a:bodyPr>
            <a:normAutofit fontScale="90000"/>
          </a:bodyPr>
          <a:lstStyle/>
          <a:p>
            <a:pPr>
              <a:defRPr/>
            </a:pPr>
            <a:r>
              <a:rPr lang="en-US" dirty="0" err="1" smtClean="0"/>
              <a:t>Bellwork</a:t>
            </a:r>
            <a:r>
              <a:rPr lang="en-US" dirty="0" smtClean="0"/>
              <a:t/>
            </a:r>
            <a:br>
              <a:rPr lang="en-US" dirty="0" smtClean="0"/>
            </a:br>
            <a:r>
              <a:rPr lang="en-US" dirty="0" smtClean="0"/>
              <a:t>Wednesday, 1/5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304800"/>
            <a:ext cx="8305800" cy="2286000"/>
          </a:xfrm>
          <a:solidFill>
            <a:schemeClr val="accent2">
              <a:lumMod val="75000"/>
            </a:schemeClr>
          </a:solidFill>
        </p:spPr>
        <p:txBody>
          <a:bodyPr/>
          <a:lstStyle/>
          <a:p>
            <a:pPr eaLnBrk="1" fontAlgn="auto" hangingPunct="1">
              <a:spcAft>
                <a:spcPts val="0"/>
              </a:spcAft>
              <a:defRPr/>
            </a:pPr>
            <a:r>
              <a:rPr lang="en-US" smtClean="0">
                <a:solidFill>
                  <a:schemeClr val="tx1"/>
                </a:solidFill>
              </a:rPr>
              <a:t>CHEMISTRY</a:t>
            </a:r>
            <a:r>
              <a:rPr lang="en-US" dirty="0" smtClean="0">
                <a:solidFill>
                  <a:schemeClr val="tx1"/>
                </a:solidFill>
              </a:rPr>
              <a:t/>
            </a:r>
            <a:br>
              <a:rPr lang="en-US" dirty="0" smtClean="0">
                <a:solidFill>
                  <a:schemeClr val="tx1"/>
                </a:solidFill>
              </a:rPr>
            </a:br>
            <a:r>
              <a:rPr lang="en-US" dirty="0" smtClean="0">
                <a:solidFill>
                  <a:schemeClr val="tx1"/>
                </a:solidFill>
              </a:rPr>
              <a:t>CHAPTER 12</a:t>
            </a:r>
            <a:br>
              <a:rPr lang="en-US" dirty="0" smtClean="0">
                <a:solidFill>
                  <a:schemeClr val="tx1"/>
                </a:solidFill>
              </a:rPr>
            </a:br>
            <a:r>
              <a:rPr lang="en-US" dirty="0" smtClean="0">
                <a:solidFill>
                  <a:schemeClr val="tx1"/>
                </a:solidFill>
              </a:rPr>
              <a:t>THE BEHAVIOR OF GASES</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52700"/>
            <a:ext cx="43053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0" y="685800"/>
            <a:ext cx="9144000" cy="6172200"/>
          </a:xfrm>
          <a:solidFill>
            <a:schemeClr val="bg2"/>
          </a:solidFill>
        </p:spPr>
        <p:txBody>
          <a:bodyPr/>
          <a:lstStyle/>
          <a:p>
            <a:r>
              <a:rPr lang="en-US" altLang="x-none" sz="1800"/>
              <a:t>In the candy Pop Rocks ™, CO</a:t>
            </a:r>
            <a:r>
              <a:rPr lang="en-US" altLang="x-none" sz="1800" baseline="-25000"/>
              <a:t>2</a:t>
            </a:r>
            <a:r>
              <a:rPr lang="en-US" altLang="x-none" sz="1800"/>
              <a:t> at a pressure of 45 atm is pumped into the candy as it hardens to make hundreds of tiny bubbles.  If you were to eat 15g of Pop Rocks ™ that contained 0.5 mL of CO</a:t>
            </a:r>
            <a:r>
              <a:rPr lang="en-US" altLang="x-none" sz="1800" baseline="-25000"/>
              <a:t>2</a:t>
            </a:r>
            <a:r>
              <a:rPr lang="en-US" altLang="x-none" sz="1800"/>
              <a:t> what would be the volume of CO</a:t>
            </a:r>
            <a:r>
              <a:rPr lang="en-US" altLang="x-none" sz="1800" baseline="-25000"/>
              <a:t>2</a:t>
            </a:r>
            <a:r>
              <a:rPr lang="en-US" altLang="x-none" sz="1800"/>
              <a:t> in your mouth as they all popped?  (hint: assume your mouth is at standard pressure)</a:t>
            </a:r>
          </a:p>
          <a:p>
            <a:r>
              <a:rPr lang="en-US" altLang="x-none" sz="1800"/>
              <a:t> </a:t>
            </a:r>
          </a:p>
          <a:p>
            <a:endParaRPr lang="en-US" altLang="x-none" sz="1800"/>
          </a:p>
          <a:p>
            <a:r>
              <a:rPr lang="en-US" altLang="x-none" sz="1800"/>
              <a:t> </a:t>
            </a:r>
          </a:p>
          <a:p>
            <a:r>
              <a:rPr lang="en-US" altLang="x-none" sz="1800"/>
              <a:t>In the Wizard of Oz, Dorothy tried to get home using a hot air balloon.   If Dorothy wanted the balloon to rise, she needed to </a:t>
            </a:r>
            <a:r>
              <a:rPr lang="en-US" altLang="x-none" sz="1800" b="1"/>
              <a:t>increase / decreases</a:t>
            </a:r>
            <a:r>
              <a:rPr lang="en-US" altLang="x-none" sz="1800"/>
              <a:t> (circle one) the temperature of the gas?  Explain your reasoning in the space below.</a:t>
            </a:r>
          </a:p>
          <a:p>
            <a:r>
              <a:rPr lang="en-US" altLang="x-none" sz="1800"/>
              <a:t> </a:t>
            </a:r>
          </a:p>
          <a:p>
            <a:r>
              <a:rPr lang="en-US" altLang="x-none" sz="1800"/>
              <a:t>A can of whipped topping contains N</a:t>
            </a:r>
            <a:r>
              <a:rPr lang="en-US" altLang="x-none" sz="1800" baseline="-25000"/>
              <a:t>2</a:t>
            </a:r>
            <a:r>
              <a:rPr lang="en-US" altLang="x-none" sz="1800"/>
              <a:t> as propellant under 2400 mmHg pressure.  When you take it out of a 3.0°C refrigerator and let it heat up  to room temperature (25°C) what would the pressure be on the can?   When would the whipped topping shoot out of the can faster; when it is cold or when it is warm?</a:t>
            </a:r>
          </a:p>
          <a:p>
            <a:endParaRPr lang="en-US" altLang="x-none" sz="1800"/>
          </a:p>
        </p:txBody>
      </p:sp>
      <p:sp>
        <p:nvSpPr>
          <p:cNvPr id="3" name="Title 2"/>
          <p:cNvSpPr>
            <a:spLocks noGrp="1"/>
          </p:cNvSpPr>
          <p:nvPr>
            <p:ph type="title"/>
          </p:nvPr>
        </p:nvSpPr>
        <p:spPr>
          <a:xfrm>
            <a:off x="0" y="0"/>
            <a:ext cx="9144000" cy="685800"/>
          </a:xfrm>
          <a:solidFill>
            <a:schemeClr val="accent1">
              <a:lumMod val="60000"/>
              <a:lumOff val="40000"/>
            </a:schemeClr>
          </a:solidFill>
        </p:spPr>
        <p:txBody>
          <a:bodyPr>
            <a:normAutofit fontScale="90000"/>
          </a:bodyPr>
          <a:lstStyle/>
          <a:p>
            <a:pPr>
              <a:defRPr/>
            </a:pPr>
            <a:r>
              <a:rPr lang="en-US" dirty="0" smtClean="0"/>
              <a:t>Homework Check 1/5</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743200"/>
            <a:ext cx="8534400" cy="1143000"/>
          </a:xfrm>
        </p:spPr>
        <p:txBody>
          <a:bodyPr>
            <a:normAutofit fontScale="90000"/>
          </a:bodyPr>
          <a:lstStyle/>
          <a:p>
            <a:pPr eaLnBrk="1" fontAlgn="auto" hangingPunct="1">
              <a:spcAft>
                <a:spcPts val="0"/>
              </a:spcAft>
              <a:defRPr/>
            </a:pPr>
            <a:r>
              <a:rPr lang="en-US" dirty="0" smtClean="0">
                <a:solidFill>
                  <a:schemeClr val="tx1"/>
                </a:solidFill>
              </a:rPr>
              <a:t/>
            </a:r>
            <a:br>
              <a:rPr lang="en-US" dirty="0" smtClean="0">
                <a:solidFill>
                  <a:schemeClr val="tx1"/>
                </a:solidFill>
              </a:rPr>
            </a:br>
            <a:r>
              <a:rPr lang="en-US" u="sng" dirty="0" smtClean="0">
                <a:solidFill>
                  <a:schemeClr val="tx1"/>
                </a:solidFill>
              </a:rPr>
              <a:t>The Combined Gas Law</a:t>
            </a:r>
            <a:br>
              <a:rPr lang="en-US" u="sng" dirty="0" smtClean="0">
                <a:solidFill>
                  <a:schemeClr val="tx1"/>
                </a:solidFill>
              </a:rPr>
            </a:br>
            <a:r>
              <a:rPr lang="en-US" dirty="0" smtClean="0">
                <a:solidFill>
                  <a:schemeClr val="tx1"/>
                </a:solidFill>
              </a:rPr>
              <a:t>       </a:t>
            </a:r>
            <a:r>
              <a:rPr lang="en-US" dirty="0" smtClean="0">
                <a:solidFill>
                  <a:srgbClr val="92D050"/>
                </a:solidFill>
              </a:rPr>
              <a:t>P</a:t>
            </a:r>
            <a:r>
              <a:rPr lang="en-US" baseline="-25000" dirty="0" smtClean="0">
                <a:solidFill>
                  <a:srgbClr val="92D050"/>
                </a:solidFill>
              </a:rPr>
              <a:t>1</a:t>
            </a:r>
            <a:r>
              <a:rPr lang="en-US" dirty="0" smtClean="0">
                <a:solidFill>
                  <a:srgbClr val="92D050"/>
                </a:solidFill>
              </a:rPr>
              <a:t>V</a:t>
            </a:r>
            <a:r>
              <a:rPr lang="en-US" baseline="-25000" dirty="0" smtClean="0">
                <a:solidFill>
                  <a:srgbClr val="92D050"/>
                </a:solidFill>
              </a:rPr>
              <a:t>1</a:t>
            </a:r>
            <a:r>
              <a:rPr lang="en-US" dirty="0" smtClean="0">
                <a:solidFill>
                  <a:srgbClr val="92D050"/>
                </a:solidFill>
              </a:rPr>
              <a:t> = P</a:t>
            </a:r>
            <a:r>
              <a:rPr lang="en-US" baseline="-25000" dirty="0" smtClean="0">
                <a:solidFill>
                  <a:srgbClr val="92D050"/>
                </a:solidFill>
              </a:rPr>
              <a:t>2</a:t>
            </a:r>
            <a:r>
              <a:rPr lang="en-US" dirty="0" smtClean="0">
                <a:solidFill>
                  <a:srgbClr val="92D050"/>
                </a:solidFill>
              </a:rPr>
              <a:t>V</a:t>
            </a:r>
            <a:r>
              <a:rPr lang="en-US" baseline="-25000" dirty="0" smtClean="0">
                <a:solidFill>
                  <a:srgbClr val="92D050"/>
                </a:solidFill>
              </a:rPr>
              <a:t>2</a:t>
            </a:r>
            <a:r>
              <a:rPr lang="en-US" dirty="0" smtClean="0">
                <a:solidFill>
                  <a:srgbClr val="92D050"/>
                </a:solidFill>
              </a:rPr>
              <a:t/>
            </a:r>
            <a:br>
              <a:rPr lang="en-US" dirty="0" smtClean="0">
                <a:solidFill>
                  <a:srgbClr val="92D050"/>
                </a:solidFill>
              </a:rPr>
            </a:br>
            <a:r>
              <a:rPr lang="en-US" dirty="0" smtClean="0">
                <a:solidFill>
                  <a:srgbClr val="92D050"/>
                </a:solidFill>
              </a:rPr>
              <a:t>          T</a:t>
            </a:r>
            <a:r>
              <a:rPr lang="en-US" baseline="-25000" dirty="0" smtClean="0">
                <a:solidFill>
                  <a:srgbClr val="92D050"/>
                </a:solidFill>
              </a:rPr>
              <a:t>1</a:t>
            </a:r>
            <a:r>
              <a:rPr lang="en-US" dirty="0" smtClean="0">
                <a:solidFill>
                  <a:srgbClr val="92D050"/>
                </a:solidFill>
              </a:rPr>
              <a:t>       T</a:t>
            </a:r>
            <a:r>
              <a:rPr lang="en-US" baseline="-25000" dirty="0" smtClean="0">
                <a:solidFill>
                  <a:srgbClr val="92D050"/>
                </a:solidFill>
              </a:rPr>
              <a:t>2             </a:t>
            </a:r>
            <a:r>
              <a:rPr lang="en-US" baseline="-25000" dirty="0" smtClean="0">
                <a:solidFill>
                  <a:schemeClr val="tx1"/>
                </a:solidFill>
              </a:rPr>
              <a:t/>
            </a:r>
            <a:br>
              <a:rPr lang="en-US" baseline="-25000" dirty="0" smtClean="0">
                <a:solidFill>
                  <a:schemeClr val="tx1"/>
                </a:solidFill>
              </a:rPr>
            </a:br>
            <a:r>
              <a:rPr lang="en-US" baseline="-25000" dirty="0" smtClean="0">
                <a:solidFill>
                  <a:schemeClr val="tx1"/>
                </a:solidFill>
              </a:rPr>
              <a:t> </a:t>
            </a:r>
            <a:r>
              <a:rPr lang="en-US" dirty="0" smtClean="0">
                <a:solidFill>
                  <a:schemeClr val="tx1"/>
                </a:solidFill>
              </a:rPr>
              <a:t>“Peas and Vegetables on the Table”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rgbClr val="FFFF00"/>
                </a:solidFill>
              </a:rPr>
              <a:t>By canceling out terms remaining constant, we can derive Boyle’s, Charles’, and Gay-Lussac’s laws.</a:t>
            </a:r>
            <a:br>
              <a:rPr lang="en-US" dirty="0" smtClean="0">
                <a:solidFill>
                  <a:srgbClr val="FFFF00"/>
                </a:solidFill>
              </a:rPr>
            </a:br>
            <a:endParaRPr lang="en-US" dirty="0" smtClean="0">
              <a:solidFill>
                <a:srgbClr val="FFFF00"/>
              </a:solidFill>
            </a:endParaRPr>
          </a:p>
        </p:txBody>
      </p:sp>
      <p:sp>
        <p:nvSpPr>
          <p:cNvPr id="33795" name="Line 3"/>
          <p:cNvSpPr>
            <a:spLocks noChangeShapeType="1"/>
          </p:cNvSpPr>
          <p:nvPr/>
        </p:nvSpPr>
        <p:spPr bwMode="auto">
          <a:xfrm>
            <a:off x="1295400" y="2133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6" name="Line 4"/>
          <p:cNvSpPr>
            <a:spLocks noChangeShapeType="1"/>
          </p:cNvSpPr>
          <p:nvPr/>
        </p:nvSpPr>
        <p:spPr bwMode="auto">
          <a:xfrm>
            <a:off x="3048000" y="2133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Oval Callout 4"/>
          <p:cNvSpPr>
            <a:spLocks noChangeArrowheads="1"/>
          </p:cNvSpPr>
          <p:nvPr/>
        </p:nvSpPr>
        <p:spPr bwMode="auto">
          <a:xfrm>
            <a:off x="609600" y="228600"/>
            <a:ext cx="7696200" cy="5105400"/>
          </a:xfrm>
          <a:prstGeom prst="wedgeEllipseCallout">
            <a:avLst>
              <a:gd name="adj1" fmla="val -20833"/>
              <a:gd name="adj2" fmla="val 62500"/>
            </a:avLst>
          </a:prstGeom>
          <a:solidFill>
            <a:srgbClr val="7030A0"/>
          </a:solidFill>
          <a:ln w="9525">
            <a:solidFill>
              <a:schemeClr val="tx1"/>
            </a:solidFill>
            <a:round/>
            <a:headEnd/>
            <a:tailEnd/>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x-none" sz="7200">
                <a:solidFill>
                  <a:srgbClr val="FFFF00"/>
                </a:solidFill>
              </a:rPr>
              <a:t>P</a:t>
            </a:r>
            <a:r>
              <a:rPr lang="en-US" altLang="x-none" sz="7200" baseline="-25000">
                <a:solidFill>
                  <a:srgbClr val="FFFF00"/>
                </a:solidFill>
              </a:rPr>
              <a:t>1</a:t>
            </a:r>
            <a:r>
              <a:rPr lang="en-US" altLang="x-none" sz="7200">
                <a:solidFill>
                  <a:srgbClr val="FFFF00"/>
                </a:solidFill>
              </a:rPr>
              <a:t>V</a:t>
            </a:r>
            <a:r>
              <a:rPr lang="en-US" altLang="x-none" sz="7200" baseline="-25000">
                <a:solidFill>
                  <a:srgbClr val="FFFF00"/>
                </a:solidFill>
              </a:rPr>
              <a:t>1</a:t>
            </a:r>
            <a:r>
              <a:rPr lang="en-US" altLang="x-none" sz="7200">
                <a:solidFill>
                  <a:srgbClr val="FFFF00"/>
                </a:solidFill>
              </a:rPr>
              <a:t> = P</a:t>
            </a:r>
            <a:r>
              <a:rPr lang="en-US" altLang="x-none" sz="7200" baseline="-25000">
                <a:solidFill>
                  <a:srgbClr val="FFFF00"/>
                </a:solidFill>
              </a:rPr>
              <a:t>2</a:t>
            </a:r>
            <a:r>
              <a:rPr lang="en-US" altLang="x-none" sz="7200">
                <a:solidFill>
                  <a:srgbClr val="FFFF00"/>
                </a:solidFill>
              </a:rPr>
              <a:t>V</a:t>
            </a:r>
            <a:r>
              <a:rPr lang="en-US" altLang="x-none" sz="7200" baseline="-25000">
                <a:solidFill>
                  <a:srgbClr val="FFFF00"/>
                </a:solidFill>
              </a:rPr>
              <a:t>2</a:t>
            </a:r>
            <a:r>
              <a:rPr lang="en-US" altLang="x-none" sz="7200">
                <a:solidFill>
                  <a:srgbClr val="FFFF00"/>
                </a:solidFill>
              </a:rPr>
              <a:t/>
            </a:r>
            <a:br>
              <a:rPr lang="en-US" altLang="x-none" sz="7200">
                <a:solidFill>
                  <a:srgbClr val="FFFF00"/>
                </a:solidFill>
              </a:rPr>
            </a:br>
            <a:r>
              <a:rPr lang="en-US" altLang="x-none" sz="7200">
                <a:solidFill>
                  <a:srgbClr val="FFFF00"/>
                </a:solidFill>
              </a:rPr>
              <a:t>   T</a:t>
            </a:r>
            <a:r>
              <a:rPr lang="en-US" altLang="x-none" sz="7200" baseline="-25000">
                <a:solidFill>
                  <a:srgbClr val="FFFF00"/>
                </a:solidFill>
              </a:rPr>
              <a:t>1</a:t>
            </a:r>
            <a:r>
              <a:rPr lang="en-US" altLang="x-none" sz="7200">
                <a:solidFill>
                  <a:srgbClr val="FFFF00"/>
                </a:solidFill>
              </a:rPr>
              <a:t>        T</a:t>
            </a:r>
            <a:r>
              <a:rPr lang="en-US" altLang="x-none" sz="7200" baseline="-25000">
                <a:solidFill>
                  <a:srgbClr val="FFFF00"/>
                </a:solidFill>
              </a:rPr>
              <a:t>2 </a:t>
            </a:r>
            <a:endParaRPr lang="en-US" altLang="x-none" sz="7200">
              <a:solidFill>
                <a:srgbClr val="FFFF00"/>
              </a:solidFill>
            </a:endParaRPr>
          </a:p>
        </p:txBody>
      </p:sp>
      <p:cxnSp>
        <p:nvCxnSpPr>
          <p:cNvPr id="7" name="Straight Connector 6"/>
          <p:cNvCxnSpPr>
            <a:cxnSpLocks noChangeShapeType="1"/>
          </p:cNvCxnSpPr>
          <p:nvPr/>
        </p:nvCxnSpPr>
        <p:spPr bwMode="auto">
          <a:xfrm>
            <a:off x="1828800" y="2362200"/>
            <a:ext cx="1981200" cy="158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495800" y="2362200"/>
            <a:ext cx="1981200" cy="158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1813719" y="1432719"/>
            <a:ext cx="762000" cy="639762"/>
          </a:xfrm>
          <a:prstGeom prst="line">
            <a:avLst/>
          </a:prstGeom>
          <a:noFill/>
          <a:ln w="44450">
            <a:solidFill>
              <a:srgbClr val="FF0000"/>
            </a:solidFill>
            <a:round/>
            <a:headEnd type="none" w="lg" len="lg"/>
            <a:tailEnd type="none" w="lg" len="lg"/>
          </a:ln>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4533900" y="1485900"/>
            <a:ext cx="762000" cy="685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rot="5400000" flipH="1" flipV="1">
            <a:off x="2895600" y="1524000"/>
            <a:ext cx="6858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rot="5400000" flipH="1" flipV="1">
            <a:off x="5562600" y="1524000"/>
            <a:ext cx="6858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rot="5400000" flipH="1" flipV="1">
            <a:off x="2590800" y="2590800"/>
            <a:ext cx="6858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rot="5400000" flipH="1" flipV="1">
            <a:off x="5257800" y="2514600"/>
            <a:ext cx="6858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fill="hold" nodeType="clickEffect">
                                  <p:stCondLst>
                                    <p:cond delay="0"/>
                                  </p:stCondLst>
                                  <p:childTnLst>
                                    <p:anim calcmode="lin" valueType="num">
                                      <p:cBhvr additive="base">
                                        <p:cTn id="50" dur="500"/>
                                        <p:tgtEl>
                                          <p:spTgt spid="16"/>
                                        </p:tgtEl>
                                        <p:attrNameLst>
                                          <p:attrName>ppt_x</p:attrName>
                                        </p:attrNameLst>
                                      </p:cBhvr>
                                      <p:tavLst>
                                        <p:tav tm="0">
                                          <p:val>
                                            <p:strVal val="ppt_x"/>
                                          </p:val>
                                        </p:tav>
                                        <p:tav tm="100000">
                                          <p:val>
                                            <p:strVal val="ppt_x"/>
                                          </p:val>
                                        </p:tav>
                                      </p:tavLst>
                                    </p:anim>
                                    <p:anim calcmode="lin" valueType="num">
                                      <p:cBhvr additive="base">
                                        <p:cTn id="51" dur="500"/>
                                        <p:tgtEl>
                                          <p:spTgt spid="16"/>
                                        </p:tgtEl>
                                        <p:attrNameLst>
                                          <p:attrName>ppt_y</p:attrName>
                                        </p:attrNameLst>
                                      </p:cBhvr>
                                      <p:tavLst>
                                        <p:tav tm="0">
                                          <p:val>
                                            <p:strVal val="ppt_y"/>
                                          </p:val>
                                        </p:tav>
                                        <p:tav tm="100000">
                                          <p:val>
                                            <p:strVal val="1+ppt_h/2"/>
                                          </p:val>
                                        </p:tav>
                                      </p:tavLst>
                                    </p:anim>
                                    <p:set>
                                      <p:cBhvr>
                                        <p:cTn id="52" dur="1" fill="hold">
                                          <p:stCondLst>
                                            <p:cond delay="499"/>
                                          </p:stCondLst>
                                        </p:cTn>
                                        <p:tgtEl>
                                          <p:spTgt spid="16"/>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xit" presetSubtype="4" fill="hold" nodeType="clickEffect">
                                  <p:stCondLst>
                                    <p:cond delay="0"/>
                                  </p:stCondLst>
                                  <p:childTnLst>
                                    <p:anim calcmode="lin" valueType="num">
                                      <p:cBhvr additive="base">
                                        <p:cTn id="70" dur="500"/>
                                        <p:tgtEl>
                                          <p:spTgt spid="18"/>
                                        </p:tgtEl>
                                        <p:attrNameLst>
                                          <p:attrName>ppt_x</p:attrName>
                                        </p:attrNameLst>
                                      </p:cBhvr>
                                      <p:tavLst>
                                        <p:tav tm="0">
                                          <p:val>
                                            <p:strVal val="ppt_x"/>
                                          </p:val>
                                        </p:tav>
                                        <p:tav tm="100000">
                                          <p:val>
                                            <p:strVal val="ppt_x"/>
                                          </p:val>
                                        </p:tav>
                                      </p:tavLst>
                                    </p:anim>
                                    <p:anim calcmode="lin" valueType="num">
                                      <p:cBhvr additive="base">
                                        <p:cTn id="71" dur="500"/>
                                        <p:tgtEl>
                                          <p:spTgt spid="18"/>
                                        </p:tgtEl>
                                        <p:attrNameLst>
                                          <p:attrName>ppt_y</p:attrName>
                                        </p:attrNameLst>
                                      </p:cBhvr>
                                      <p:tavLst>
                                        <p:tav tm="0">
                                          <p:val>
                                            <p:strVal val="ppt_y"/>
                                          </p:val>
                                        </p:tav>
                                        <p:tav tm="100000">
                                          <p:val>
                                            <p:strVal val="1+ppt_h/2"/>
                                          </p:val>
                                        </p:tav>
                                      </p:tavLst>
                                    </p:anim>
                                    <p:set>
                                      <p:cBhvr>
                                        <p:cTn id="72" dur="1" fill="hold">
                                          <p:stCondLst>
                                            <p:cond delay="499"/>
                                          </p:stCondLst>
                                        </p:cTn>
                                        <p:tgtEl>
                                          <p:spTgt spid="18"/>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19"/>
                                        </p:tgtEl>
                                        <p:attrNameLst>
                                          <p:attrName>ppt_x</p:attrName>
                                        </p:attrNameLst>
                                      </p:cBhvr>
                                      <p:tavLst>
                                        <p:tav tm="0">
                                          <p:val>
                                            <p:strVal val="ppt_x"/>
                                          </p:val>
                                        </p:tav>
                                        <p:tav tm="100000">
                                          <p:val>
                                            <p:strVal val="ppt_x"/>
                                          </p:val>
                                        </p:tav>
                                      </p:tavLst>
                                    </p:anim>
                                    <p:anim calcmode="lin" valueType="num">
                                      <p:cBhvr additive="base">
                                        <p:cTn id="75" dur="500"/>
                                        <p:tgtEl>
                                          <p:spTgt spid="19"/>
                                        </p:tgtEl>
                                        <p:attrNameLst>
                                          <p:attrName>ppt_y</p:attrName>
                                        </p:attrNameLst>
                                      </p:cBhvr>
                                      <p:tavLst>
                                        <p:tav tm="0">
                                          <p:val>
                                            <p:strVal val="ppt_y"/>
                                          </p:val>
                                        </p:tav>
                                        <p:tav tm="100000">
                                          <p:val>
                                            <p:strVal val="1+ppt_h/2"/>
                                          </p:val>
                                        </p:tav>
                                      </p:tavLst>
                                    </p:anim>
                                    <p:set>
                                      <p:cBhvr>
                                        <p:cTn id="7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2438400"/>
            <a:ext cx="9144000" cy="4114800"/>
          </a:xfrm>
          <a:solidFill>
            <a:schemeClr val="accent4">
              <a:lumMod val="50000"/>
            </a:schemeClr>
          </a:solidFill>
        </p:spPr>
        <p:txBody>
          <a:bodyPr>
            <a:normAutofit/>
          </a:bodyPr>
          <a:lstStyle/>
          <a:p>
            <a:pPr marL="365760" indent="-256032" eaLnBrk="1" fontAlgn="auto" hangingPunct="1">
              <a:spcAft>
                <a:spcPts val="0"/>
              </a:spcAft>
              <a:buFontTx/>
              <a:buNone/>
              <a:defRPr/>
            </a:pPr>
            <a:r>
              <a:rPr lang="en-US" sz="2800" b="1" dirty="0" smtClean="0">
                <a:solidFill>
                  <a:schemeClr val="bg1"/>
                </a:solidFill>
              </a:rPr>
              <a:t>V</a:t>
            </a:r>
            <a:r>
              <a:rPr lang="en-US" sz="2800" b="1" baseline="-25000" dirty="0" smtClean="0">
                <a:solidFill>
                  <a:schemeClr val="bg1"/>
                </a:solidFill>
              </a:rPr>
              <a:t>1</a:t>
            </a:r>
            <a:r>
              <a:rPr lang="en-US" sz="2800" b="1" dirty="0" smtClean="0">
                <a:solidFill>
                  <a:schemeClr val="bg1"/>
                </a:solidFill>
              </a:rPr>
              <a:t> = 3.40L            V</a:t>
            </a:r>
            <a:r>
              <a:rPr lang="en-US" sz="2800" b="1" baseline="-25000" dirty="0" smtClean="0">
                <a:solidFill>
                  <a:schemeClr val="bg1"/>
                </a:solidFill>
              </a:rPr>
              <a:t>2</a:t>
            </a:r>
            <a:r>
              <a:rPr lang="en-US" sz="2800" b="1" dirty="0" smtClean="0">
                <a:solidFill>
                  <a:schemeClr val="bg1"/>
                </a:solidFill>
              </a:rPr>
              <a:t> = ?</a:t>
            </a:r>
          </a:p>
          <a:p>
            <a:pPr marL="365760" indent="-256032" eaLnBrk="1" fontAlgn="auto" hangingPunct="1">
              <a:spcAft>
                <a:spcPts val="0"/>
              </a:spcAft>
              <a:buFontTx/>
              <a:buNone/>
              <a:defRPr/>
            </a:pPr>
            <a:r>
              <a:rPr lang="en-US" sz="2800" b="1" dirty="0" smtClean="0">
                <a:solidFill>
                  <a:schemeClr val="bg1"/>
                </a:solidFill>
              </a:rPr>
              <a:t>P</a:t>
            </a:r>
            <a:r>
              <a:rPr lang="en-US" sz="2800" b="1" baseline="-25000" dirty="0" smtClean="0">
                <a:solidFill>
                  <a:schemeClr val="bg1"/>
                </a:solidFill>
              </a:rPr>
              <a:t>1</a:t>
            </a:r>
            <a:r>
              <a:rPr lang="en-US" sz="2800" b="1" dirty="0" smtClean="0">
                <a:solidFill>
                  <a:schemeClr val="bg1"/>
                </a:solidFill>
              </a:rPr>
              <a:t> = 120.0 </a:t>
            </a:r>
            <a:r>
              <a:rPr lang="en-US" sz="2800" b="1" dirty="0" err="1" smtClean="0">
                <a:solidFill>
                  <a:schemeClr val="bg1"/>
                </a:solidFill>
              </a:rPr>
              <a:t>kPa</a:t>
            </a:r>
            <a:r>
              <a:rPr lang="en-US" sz="2800" b="1" dirty="0" smtClean="0">
                <a:solidFill>
                  <a:schemeClr val="bg1"/>
                </a:solidFill>
              </a:rPr>
              <a:t>      P</a:t>
            </a:r>
            <a:r>
              <a:rPr lang="en-US" sz="2800" b="1" baseline="-25000" dirty="0" smtClean="0">
                <a:solidFill>
                  <a:schemeClr val="bg1"/>
                </a:solidFill>
              </a:rPr>
              <a:t>2 </a:t>
            </a:r>
            <a:r>
              <a:rPr lang="en-US" sz="2800" b="1" dirty="0" smtClean="0">
                <a:solidFill>
                  <a:schemeClr val="bg1"/>
                </a:solidFill>
              </a:rPr>
              <a:t>= 1 </a:t>
            </a:r>
            <a:r>
              <a:rPr lang="en-US" sz="2800" b="1" dirty="0" err="1" smtClean="0">
                <a:solidFill>
                  <a:schemeClr val="bg1"/>
                </a:solidFill>
              </a:rPr>
              <a:t>atm</a:t>
            </a:r>
            <a:r>
              <a:rPr lang="en-US" sz="2800" b="1" dirty="0" smtClean="0">
                <a:solidFill>
                  <a:schemeClr val="bg1"/>
                </a:solidFill>
              </a:rPr>
              <a:t> = 101.3 </a:t>
            </a:r>
            <a:r>
              <a:rPr lang="en-US" sz="2800" b="1" dirty="0" err="1" smtClean="0">
                <a:solidFill>
                  <a:schemeClr val="bg1"/>
                </a:solidFill>
              </a:rPr>
              <a:t>kPa</a:t>
            </a:r>
            <a:endParaRPr lang="en-US" sz="2800" b="1" dirty="0" smtClean="0">
              <a:solidFill>
                <a:schemeClr val="bg1"/>
              </a:solidFill>
            </a:endParaRPr>
          </a:p>
          <a:p>
            <a:pPr marL="365760" indent="-256032" eaLnBrk="1" fontAlgn="auto" hangingPunct="1">
              <a:spcAft>
                <a:spcPts val="0"/>
              </a:spcAft>
              <a:buFontTx/>
              <a:buNone/>
              <a:defRPr/>
            </a:pPr>
            <a:r>
              <a:rPr lang="en-US" sz="2800" b="1" dirty="0" smtClean="0">
                <a:solidFill>
                  <a:schemeClr val="bg1"/>
                </a:solidFill>
              </a:rPr>
              <a:t>T</a:t>
            </a:r>
            <a:r>
              <a:rPr lang="en-US" sz="2800" b="1" baseline="-25000" dirty="0" smtClean="0">
                <a:solidFill>
                  <a:schemeClr val="bg1"/>
                </a:solidFill>
              </a:rPr>
              <a:t>1</a:t>
            </a:r>
            <a:r>
              <a:rPr lang="en-US" sz="2800" b="1" dirty="0" smtClean="0">
                <a:solidFill>
                  <a:schemeClr val="bg1"/>
                </a:solidFill>
              </a:rPr>
              <a:t> = 25.0</a:t>
            </a:r>
            <a:r>
              <a:rPr lang="en-US" sz="2800" b="1" baseline="30000" dirty="0" smtClean="0">
                <a:solidFill>
                  <a:schemeClr val="bg1"/>
                </a:solidFill>
              </a:rPr>
              <a:t>o</a:t>
            </a:r>
            <a:r>
              <a:rPr lang="en-US" sz="2800" b="1" dirty="0" smtClean="0">
                <a:solidFill>
                  <a:schemeClr val="bg1"/>
                </a:solidFill>
              </a:rPr>
              <a:t>C + 273 = 298K</a:t>
            </a:r>
          </a:p>
          <a:p>
            <a:pPr marL="365760" indent="-256032" eaLnBrk="1" fontAlgn="auto" hangingPunct="1">
              <a:spcAft>
                <a:spcPts val="0"/>
              </a:spcAft>
              <a:buFontTx/>
              <a:buNone/>
              <a:defRPr/>
            </a:pPr>
            <a:r>
              <a:rPr lang="en-US" sz="2800" b="1" dirty="0" smtClean="0">
                <a:solidFill>
                  <a:schemeClr val="bg1"/>
                </a:solidFill>
              </a:rPr>
              <a:t>T</a:t>
            </a:r>
            <a:r>
              <a:rPr lang="en-US" sz="2800" b="1" baseline="-25000" dirty="0" smtClean="0">
                <a:solidFill>
                  <a:schemeClr val="bg1"/>
                </a:solidFill>
              </a:rPr>
              <a:t>2 </a:t>
            </a:r>
            <a:r>
              <a:rPr lang="en-US" sz="2800" b="1" dirty="0" smtClean="0">
                <a:solidFill>
                  <a:schemeClr val="bg1"/>
                </a:solidFill>
              </a:rPr>
              <a:t>= 0</a:t>
            </a:r>
            <a:r>
              <a:rPr lang="en-US" sz="2800" b="1" baseline="30000" dirty="0" smtClean="0">
                <a:solidFill>
                  <a:schemeClr val="bg1"/>
                </a:solidFill>
              </a:rPr>
              <a:t>o</a:t>
            </a:r>
            <a:r>
              <a:rPr lang="en-US" sz="2800" b="1" dirty="0" smtClean="0">
                <a:solidFill>
                  <a:schemeClr val="bg1"/>
                </a:solidFill>
              </a:rPr>
              <a:t>C + 273 = 273K</a:t>
            </a:r>
          </a:p>
          <a:p>
            <a:pPr marL="365760" indent="-256032" eaLnBrk="1" fontAlgn="auto" hangingPunct="1">
              <a:spcAft>
                <a:spcPts val="0"/>
              </a:spcAft>
              <a:buFontTx/>
              <a:buNone/>
              <a:defRPr/>
            </a:pPr>
            <a:r>
              <a:rPr lang="en-US" sz="2800" b="1" dirty="0" smtClean="0">
                <a:solidFill>
                  <a:schemeClr val="bg1"/>
                </a:solidFill>
              </a:rPr>
              <a:t>P</a:t>
            </a:r>
            <a:r>
              <a:rPr lang="en-US" sz="2800" b="1" baseline="-25000" dirty="0" smtClean="0">
                <a:solidFill>
                  <a:schemeClr val="bg1"/>
                </a:solidFill>
              </a:rPr>
              <a:t>1</a:t>
            </a:r>
            <a:r>
              <a:rPr lang="en-US" sz="2800" b="1" dirty="0" smtClean="0">
                <a:solidFill>
                  <a:schemeClr val="bg1"/>
                </a:solidFill>
              </a:rPr>
              <a:t>V</a:t>
            </a:r>
            <a:r>
              <a:rPr lang="en-US" sz="2800" b="1" baseline="-25000" dirty="0" smtClean="0">
                <a:solidFill>
                  <a:schemeClr val="bg1"/>
                </a:solidFill>
              </a:rPr>
              <a:t>1</a:t>
            </a:r>
            <a:r>
              <a:rPr lang="en-US" sz="2800" b="1" dirty="0" smtClean="0">
                <a:solidFill>
                  <a:schemeClr val="bg1"/>
                </a:solidFill>
              </a:rPr>
              <a:t> = P</a:t>
            </a:r>
            <a:r>
              <a:rPr lang="en-US" sz="2800" b="1" baseline="-25000" dirty="0" smtClean="0">
                <a:solidFill>
                  <a:schemeClr val="bg1"/>
                </a:solidFill>
              </a:rPr>
              <a:t>2</a:t>
            </a:r>
            <a:r>
              <a:rPr lang="en-US" sz="2800" b="1" dirty="0" smtClean="0">
                <a:solidFill>
                  <a:schemeClr val="bg1"/>
                </a:solidFill>
              </a:rPr>
              <a:t>V</a:t>
            </a:r>
            <a:r>
              <a:rPr lang="en-US" sz="2800" b="1" baseline="-25000" dirty="0" smtClean="0">
                <a:solidFill>
                  <a:schemeClr val="bg1"/>
                </a:solidFill>
              </a:rPr>
              <a:t>2      </a:t>
            </a:r>
            <a:r>
              <a:rPr lang="en-US" sz="2800" b="1" dirty="0" smtClean="0">
                <a:solidFill>
                  <a:schemeClr val="bg1"/>
                </a:solidFill>
              </a:rPr>
              <a:t>(120.0 </a:t>
            </a:r>
            <a:r>
              <a:rPr lang="en-US" sz="2800" b="1" dirty="0" err="1" smtClean="0">
                <a:solidFill>
                  <a:schemeClr val="bg1"/>
                </a:solidFill>
              </a:rPr>
              <a:t>kPa</a:t>
            </a:r>
            <a:r>
              <a:rPr lang="en-US" sz="2800" b="1" dirty="0" smtClean="0">
                <a:solidFill>
                  <a:schemeClr val="bg1"/>
                </a:solidFill>
              </a:rPr>
              <a:t>)(3.40L)  = </a:t>
            </a:r>
            <a:r>
              <a:rPr lang="en-US" sz="2800" b="1" baseline="-25000" dirty="0" smtClean="0">
                <a:solidFill>
                  <a:schemeClr val="bg1"/>
                </a:solidFill>
              </a:rPr>
              <a:t>  </a:t>
            </a:r>
            <a:r>
              <a:rPr lang="en-US" sz="2800" b="1" dirty="0" smtClean="0">
                <a:solidFill>
                  <a:schemeClr val="bg1"/>
                </a:solidFill>
              </a:rPr>
              <a:t>(101.3 </a:t>
            </a:r>
            <a:r>
              <a:rPr lang="en-US" sz="2800" b="1" dirty="0" err="1" smtClean="0">
                <a:solidFill>
                  <a:schemeClr val="bg1"/>
                </a:solidFill>
              </a:rPr>
              <a:t>kPa</a:t>
            </a:r>
            <a:r>
              <a:rPr lang="en-US" sz="2800" b="1" dirty="0" smtClean="0">
                <a:solidFill>
                  <a:schemeClr val="bg1"/>
                </a:solidFill>
              </a:rPr>
              <a:t>)V</a:t>
            </a:r>
            <a:r>
              <a:rPr lang="en-US" sz="2800" b="1" baseline="-25000" dirty="0" smtClean="0">
                <a:solidFill>
                  <a:schemeClr val="bg1"/>
                </a:solidFill>
              </a:rPr>
              <a:t>2</a:t>
            </a:r>
            <a:endParaRPr lang="en-US" sz="2800" b="1" dirty="0" smtClean="0">
              <a:solidFill>
                <a:schemeClr val="bg1"/>
              </a:solidFill>
            </a:endParaRPr>
          </a:p>
          <a:p>
            <a:pPr marL="365760" indent="-256032" eaLnBrk="1" fontAlgn="auto" hangingPunct="1">
              <a:spcAft>
                <a:spcPts val="0"/>
              </a:spcAft>
              <a:buFontTx/>
              <a:buNone/>
              <a:defRPr/>
            </a:pPr>
            <a:r>
              <a:rPr lang="en-US" sz="2800" b="1" dirty="0" smtClean="0">
                <a:solidFill>
                  <a:schemeClr val="bg1"/>
                </a:solidFill>
              </a:rPr>
              <a:t>  T</a:t>
            </a:r>
            <a:r>
              <a:rPr lang="en-US" sz="2800" b="1" baseline="-25000" dirty="0" smtClean="0">
                <a:solidFill>
                  <a:schemeClr val="bg1"/>
                </a:solidFill>
              </a:rPr>
              <a:t>1</a:t>
            </a:r>
            <a:r>
              <a:rPr lang="en-US" sz="2800" b="1" dirty="0" smtClean="0">
                <a:solidFill>
                  <a:schemeClr val="bg1"/>
                </a:solidFill>
              </a:rPr>
              <a:t>       T</a:t>
            </a:r>
            <a:r>
              <a:rPr lang="en-US" sz="2800" b="1" baseline="-25000" dirty="0" smtClean="0">
                <a:solidFill>
                  <a:schemeClr val="bg1"/>
                </a:solidFill>
              </a:rPr>
              <a:t>2                </a:t>
            </a:r>
            <a:r>
              <a:rPr lang="en-US" sz="2800" b="1" dirty="0" smtClean="0">
                <a:solidFill>
                  <a:schemeClr val="bg1"/>
                </a:solidFill>
              </a:rPr>
              <a:t>298K                                273K</a:t>
            </a:r>
          </a:p>
          <a:p>
            <a:pPr marL="365760" indent="-256032" eaLnBrk="1" fontAlgn="auto" hangingPunct="1">
              <a:spcAft>
                <a:spcPts val="0"/>
              </a:spcAft>
              <a:buFontTx/>
              <a:buNone/>
              <a:defRPr/>
            </a:pPr>
            <a:r>
              <a:rPr lang="en-US" sz="2800" b="1" dirty="0" smtClean="0">
                <a:solidFill>
                  <a:srgbClr val="FF33CC"/>
                </a:solidFill>
              </a:rPr>
              <a:t>V</a:t>
            </a:r>
            <a:r>
              <a:rPr lang="en-US" sz="2800" b="1" baseline="-25000" dirty="0" smtClean="0">
                <a:solidFill>
                  <a:srgbClr val="FF33CC"/>
                </a:solidFill>
              </a:rPr>
              <a:t>2</a:t>
            </a:r>
            <a:r>
              <a:rPr lang="en-US" sz="2800" b="1" dirty="0" smtClean="0">
                <a:solidFill>
                  <a:srgbClr val="FF33CC"/>
                </a:solidFill>
              </a:rPr>
              <a:t> = 3.69L</a:t>
            </a:r>
            <a:endParaRPr lang="en-US" sz="2800" b="1" baseline="-25000" dirty="0" smtClean="0">
              <a:solidFill>
                <a:srgbClr val="FF33CC"/>
              </a:solidFill>
            </a:endParaRPr>
          </a:p>
        </p:txBody>
      </p:sp>
      <p:sp>
        <p:nvSpPr>
          <p:cNvPr id="18434" name="Rectangle 2"/>
          <p:cNvSpPr>
            <a:spLocks noGrp="1" noChangeArrowheads="1"/>
          </p:cNvSpPr>
          <p:nvPr>
            <p:ph type="title"/>
          </p:nvPr>
        </p:nvSpPr>
        <p:spPr>
          <a:xfrm>
            <a:off x="0" y="0"/>
            <a:ext cx="7086600" cy="2362200"/>
          </a:xfrm>
        </p:spPr>
        <p:txBody>
          <a:bodyPr>
            <a:normAutofit fontScale="90000"/>
          </a:bodyPr>
          <a:lstStyle/>
          <a:p>
            <a:pPr eaLnBrk="1" fontAlgn="auto" hangingPunct="1">
              <a:spcAft>
                <a:spcPts val="0"/>
              </a:spcAft>
              <a:defRPr/>
            </a:pPr>
            <a:r>
              <a:rPr lang="en-US" sz="3200" dirty="0" smtClean="0">
                <a:solidFill>
                  <a:schemeClr val="tx1"/>
                </a:solidFill>
              </a:rPr>
              <a:t>Ex.  </a:t>
            </a:r>
            <a:br>
              <a:rPr lang="en-US" sz="3200" dirty="0" smtClean="0">
                <a:solidFill>
                  <a:schemeClr val="tx1"/>
                </a:solidFill>
              </a:rPr>
            </a:br>
            <a:r>
              <a:rPr lang="en-US" sz="3200" dirty="0" smtClean="0">
                <a:solidFill>
                  <a:schemeClr val="tx1"/>
                </a:solidFill>
              </a:rPr>
              <a:t>If a helium-filled balloon has a volume of 3.40 L at 25.0</a:t>
            </a:r>
            <a:r>
              <a:rPr lang="en-US" sz="3200" baseline="30000" dirty="0" smtClean="0">
                <a:solidFill>
                  <a:schemeClr val="tx1"/>
                </a:solidFill>
              </a:rPr>
              <a:t>o</a:t>
            </a:r>
            <a:r>
              <a:rPr lang="en-US" sz="3200" dirty="0" smtClean="0">
                <a:solidFill>
                  <a:schemeClr val="tx1"/>
                </a:solidFill>
              </a:rPr>
              <a:t>C and 120.0 </a:t>
            </a:r>
            <a:r>
              <a:rPr lang="en-US" sz="3200" dirty="0" err="1" smtClean="0">
                <a:solidFill>
                  <a:schemeClr val="tx1"/>
                </a:solidFill>
              </a:rPr>
              <a:t>kPa</a:t>
            </a:r>
            <a:r>
              <a:rPr lang="en-US" sz="3200" dirty="0" smtClean="0">
                <a:solidFill>
                  <a:schemeClr val="tx1"/>
                </a:solidFill>
              </a:rPr>
              <a:t>, what is its volume at STP?</a:t>
            </a:r>
            <a:endParaRPr lang="en-US" dirty="0" smtClean="0">
              <a:solidFill>
                <a:schemeClr val="tx1"/>
              </a:solidFill>
            </a:endParaRPr>
          </a:p>
        </p:txBody>
      </p:sp>
      <p:sp>
        <p:nvSpPr>
          <p:cNvPr id="34820" name="Line 5"/>
          <p:cNvSpPr>
            <a:spLocks noChangeShapeType="1"/>
          </p:cNvSpPr>
          <p:nvPr/>
        </p:nvSpPr>
        <p:spPr bwMode="auto">
          <a:xfrm>
            <a:off x="228600" y="4876800"/>
            <a:ext cx="9144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1" name="Line 6"/>
          <p:cNvSpPr>
            <a:spLocks noChangeShapeType="1"/>
          </p:cNvSpPr>
          <p:nvPr/>
        </p:nvSpPr>
        <p:spPr bwMode="auto">
          <a:xfrm>
            <a:off x="1371600" y="4876800"/>
            <a:ext cx="9144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Rectangle 8"/>
          <p:cNvSpPr>
            <a:spLocks noChangeArrowheads="1"/>
          </p:cNvSpPr>
          <p:nvPr/>
        </p:nvSpPr>
        <p:spPr bwMode="auto">
          <a:xfrm>
            <a:off x="0" y="0"/>
            <a:ext cx="7315200" cy="24384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cxnSp>
        <p:nvCxnSpPr>
          <p:cNvPr id="34823" name="Straight Connector 9"/>
          <p:cNvCxnSpPr>
            <a:cxnSpLocks noChangeShapeType="1"/>
          </p:cNvCxnSpPr>
          <p:nvPr/>
        </p:nvCxnSpPr>
        <p:spPr bwMode="auto">
          <a:xfrm>
            <a:off x="2667000" y="4800600"/>
            <a:ext cx="3124200"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cxnSp>
      <p:cxnSp>
        <p:nvCxnSpPr>
          <p:cNvPr id="34824" name="Straight Connector 11"/>
          <p:cNvCxnSpPr>
            <a:cxnSpLocks noChangeShapeType="1"/>
          </p:cNvCxnSpPr>
          <p:nvPr/>
        </p:nvCxnSpPr>
        <p:spPr bwMode="auto">
          <a:xfrm>
            <a:off x="6629400" y="4800600"/>
            <a:ext cx="2286000"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cxnSp>
      <p:pic>
        <p:nvPicPr>
          <p:cNvPr id="348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1828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8534400" cy="4419600"/>
          </a:xfrm>
          <a:solidFill>
            <a:schemeClr val="accent5">
              <a:lumMod val="50000"/>
            </a:schemeClr>
          </a:solidFill>
        </p:spPr>
        <p:txBody>
          <a:bodyPr>
            <a:normAutofit/>
          </a:bodyPr>
          <a:lstStyle/>
          <a:p>
            <a:pPr marL="365760" indent="-256032" eaLnBrk="1" fontAlgn="auto" hangingPunct="1">
              <a:spcAft>
                <a:spcPts val="0"/>
              </a:spcAft>
              <a:buFontTx/>
              <a:buNone/>
              <a:defRPr/>
            </a:pPr>
            <a:r>
              <a:rPr lang="en-US" sz="2400" b="1" dirty="0" smtClean="0">
                <a:solidFill>
                  <a:schemeClr val="bg1"/>
                </a:solidFill>
              </a:rPr>
              <a:t>V</a:t>
            </a:r>
            <a:r>
              <a:rPr lang="en-US" sz="2400" b="1" baseline="-25000" dirty="0" smtClean="0">
                <a:solidFill>
                  <a:schemeClr val="bg1"/>
                </a:solidFill>
              </a:rPr>
              <a:t>1</a:t>
            </a:r>
            <a:r>
              <a:rPr lang="en-US" sz="2400" b="1" dirty="0" smtClean="0">
                <a:solidFill>
                  <a:schemeClr val="bg1"/>
                </a:solidFill>
              </a:rPr>
              <a:t> = 1.4 L            V</a:t>
            </a:r>
            <a:r>
              <a:rPr lang="en-US" sz="2400" b="1" baseline="-25000" dirty="0" smtClean="0">
                <a:solidFill>
                  <a:schemeClr val="bg1"/>
                </a:solidFill>
              </a:rPr>
              <a:t>2</a:t>
            </a:r>
            <a:r>
              <a:rPr lang="en-US" sz="2400" b="1" dirty="0" smtClean="0">
                <a:solidFill>
                  <a:schemeClr val="bg1"/>
                </a:solidFill>
              </a:rPr>
              <a:t> = 0.7 L</a:t>
            </a:r>
          </a:p>
          <a:p>
            <a:pPr marL="365760" indent="-256032" eaLnBrk="1" fontAlgn="auto" hangingPunct="1">
              <a:spcAft>
                <a:spcPts val="0"/>
              </a:spcAft>
              <a:buFontTx/>
              <a:buNone/>
              <a:defRPr/>
            </a:pPr>
            <a:r>
              <a:rPr lang="en-US" sz="2400" b="1" dirty="0" smtClean="0">
                <a:solidFill>
                  <a:schemeClr val="bg1"/>
                </a:solidFill>
              </a:rPr>
              <a:t>P</a:t>
            </a:r>
            <a:r>
              <a:rPr lang="en-US" sz="2400" b="1" baseline="-25000" dirty="0" smtClean="0">
                <a:solidFill>
                  <a:schemeClr val="bg1"/>
                </a:solidFill>
              </a:rPr>
              <a:t>1</a:t>
            </a:r>
            <a:r>
              <a:rPr lang="en-US" sz="2400" b="1" dirty="0" smtClean="0">
                <a:solidFill>
                  <a:schemeClr val="bg1"/>
                </a:solidFill>
              </a:rPr>
              <a:t> = 1.44 </a:t>
            </a:r>
            <a:r>
              <a:rPr lang="en-US" sz="2400" b="1" dirty="0" err="1" smtClean="0">
                <a:solidFill>
                  <a:schemeClr val="bg1"/>
                </a:solidFill>
              </a:rPr>
              <a:t>atm</a:t>
            </a:r>
            <a:r>
              <a:rPr lang="en-US" sz="2400" b="1" dirty="0" smtClean="0">
                <a:solidFill>
                  <a:schemeClr val="bg1"/>
                </a:solidFill>
              </a:rPr>
              <a:t>	P</a:t>
            </a:r>
            <a:r>
              <a:rPr lang="en-US" sz="2400" b="1" baseline="-25000" dirty="0" smtClean="0">
                <a:solidFill>
                  <a:schemeClr val="bg1"/>
                </a:solidFill>
              </a:rPr>
              <a:t>2 </a:t>
            </a:r>
            <a:r>
              <a:rPr lang="en-US" sz="2400" b="1" dirty="0" smtClean="0">
                <a:solidFill>
                  <a:schemeClr val="bg1"/>
                </a:solidFill>
              </a:rPr>
              <a:t>= ?</a:t>
            </a:r>
          </a:p>
          <a:p>
            <a:pPr marL="365760" indent="-256032" eaLnBrk="1" fontAlgn="auto" hangingPunct="1">
              <a:spcAft>
                <a:spcPts val="0"/>
              </a:spcAft>
              <a:buFontTx/>
              <a:buNone/>
              <a:defRPr/>
            </a:pPr>
            <a:r>
              <a:rPr lang="en-US" sz="2400" b="1" dirty="0" smtClean="0">
                <a:solidFill>
                  <a:schemeClr val="bg1"/>
                </a:solidFill>
              </a:rPr>
              <a:t>T</a:t>
            </a:r>
            <a:r>
              <a:rPr lang="en-US" sz="2400" b="1" baseline="-25000" dirty="0" smtClean="0">
                <a:solidFill>
                  <a:schemeClr val="bg1"/>
                </a:solidFill>
              </a:rPr>
              <a:t>1</a:t>
            </a:r>
            <a:r>
              <a:rPr lang="en-US" sz="2400" b="1" dirty="0" smtClean="0">
                <a:solidFill>
                  <a:schemeClr val="bg1"/>
                </a:solidFill>
              </a:rPr>
              <a:t> = 50.0</a:t>
            </a:r>
            <a:r>
              <a:rPr lang="en-US" sz="2400" b="1" baseline="30000" dirty="0" smtClean="0">
                <a:solidFill>
                  <a:schemeClr val="bg1"/>
                </a:solidFill>
              </a:rPr>
              <a:t>o</a:t>
            </a:r>
            <a:r>
              <a:rPr lang="en-US" sz="2400" b="1" dirty="0" smtClean="0">
                <a:solidFill>
                  <a:schemeClr val="bg1"/>
                </a:solidFill>
              </a:rPr>
              <a:t>C + 273 = 323K</a:t>
            </a:r>
          </a:p>
          <a:p>
            <a:pPr marL="365760" indent="-256032" eaLnBrk="1" fontAlgn="auto" hangingPunct="1">
              <a:spcAft>
                <a:spcPts val="0"/>
              </a:spcAft>
              <a:buFontTx/>
              <a:buNone/>
              <a:defRPr/>
            </a:pPr>
            <a:r>
              <a:rPr lang="en-US" sz="2400" b="1" dirty="0" smtClean="0">
                <a:solidFill>
                  <a:schemeClr val="bg1"/>
                </a:solidFill>
              </a:rPr>
              <a:t>T</a:t>
            </a:r>
            <a:r>
              <a:rPr lang="en-US" sz="2400" b="1" baseline="-25000" dirty="0" smtClean="0">
                <a:solidFill>
                  <a:schemeClr val="bg1"/>
                </a:solidFill>
              </a:rPr>
              <a:t>2 </a:t>
            </a:r>
            <a:r>
              <a:rPr lang="en-US" sz="2400" b="1" dirty="0" smtClean="0">
                <a:solidFill>
                  <a:schemeClr val="bg1"/>
                </a:solidFill>
              </a:rPr>
              <a:t>= 100.0</a:t>
            </a:r>
            <a:r>
              <a:rPr lang="en-US" sz="2400" b="1" baseline="30000" dirty="0" smtClean="0">
                <a:solidFill>
                  <a:schemeClr val="bg1"/>
                </a:solidFill>
              </a:rPr>
              <a:t>o</a:t>
            </a:r>
            <a:r>
              <a:rPr lang="en-US" sz="2400" b="1" dirty="0" smtClean="0">
                <a:solidFill>
                  <a:schemeClr val="bg1"/>
                </a:solidFill>
              </a:rPr>
              <a:t>C + 273 = 373K</a:t>
            </a:r>
          </a:p>
          <a:p>
            <a:pPr marL="365760" indent="-256032" eaLnBrk="1" fontAlgn="auto" hangingPunct="1">
              <a:spcAft>
                <a:spcPts val="0"/>
              </a:spcAft>
              <a:buFontTx/>
              <a:buNone/>
              <a:defRPr/>
            </a:pPr>
            <a:r>
              <a:rPr lang="en-US" sz="2400" b="1" u="sng" dirty="0" smtClean="0">
                <a:solidFill>
                  <a:schemeClr val="bg1"/>
                </a:solidFill>
              </a:rPr>
              <a:t>P</a:t>
            </a:r>
            <a:r>
              <a:rPr lang="en-US" sz="2400" b="1" u="sng" baseline="-25000" dirty="0" smtClean="0">
                <a:solidFill>
                  <a:schemeClr val="bg1"/>
                </a:solidFill>
              </a:rPr>
              <a:t>1</a:t>
            </a:r>
            <a:r>
              <a:rPr lang="en-US" sz="2400" b="1" u="sng" dirty="0" smtClean="0">
                <a:solidFill>
                  <a:schemeClr val="bg1"/>
                </a:solidFill>
              </a:rPr>
              <a:t>V</a:t>
            </a:r>
            <a:r>
              <a:rPr lang="en-US" sz="2400" b="1" u="sng" baseline="-25000" dirty="0" smtClean="0">
                <a:solidFill>
                  <a:schemeClr val="bg1"/>
                </a:solidFill>
              </a:rPr>
              <a:t>1</a:t>
            </a:r>
            <a:r>
              <a:rPr lang="en-US" sz="2400" b="1" u="sng" dirty="0" smtClean="0">
                <a:solidFill>
                  <a:schemeClr val="bg1"/>
                </a:solidFill>
              </a:rPr>
              <a:t> </a:t>
            </a:r>
            <a:r>
              <a:rPr lang="en-US" sz="2400" b="1" dirty="0" smtClean="0">
                <a:solidFill>
                  <a:schemeClr val="bg1"/>
                </a:solidFill>
              </a:rPr>
              <a:t>= </a:t>
            </a:r>
            <a:r>
              <a:rPr lang="en-US" sz="2400" b="1" u="sng" dirty="0" smtClean="0">
                <a:solidFill>
                  <a:schemeClr val="bg1"/>
                </a:solidFill>
              </a:rPr>
              <a:t>P</a:t>
            </a:r>
            <a:r>
              <a:rPr lang="en-US" sz="2400" b="1" u="sng" baseline="-25000" dirty="0" smtClean="0">
                <a:solidFill>
                  <a:schemeClr val="bg1"/>
                </a:solidFill>
              </a:rPr>
              <a:t>2</a:t>
            </a:r>
            <a:r>
              <a:rPr lang="en-US" sz="2400" b="1" u="sng" dirty="0" smtClean="0">
                <a:solidFill>
                  <a:schemeClr val="bg1"/>
                </a:solidFill>
              </a:rPr>
              <a:t>V</a:t>
            </a:r>
            <a:r>
              <a:rPr lang="en-US" sz="2400" b="1" u="sng" baseline="-25000" dirty="0" smtClean="0">
                <a:solidFill>
                  <a:schemeClr val="bg1"/>
                </a:solidFill>
              </a:rPr>
              <a:t>2</a:t>
            </a:r>
            <a:r>
              <a:rPr lang="en-US" sz="2400" b="1" baseline="-25000" dirty="0" smtClean="0">
                <a:solidFill>
                  <a:schemeClr val="bg1"/>
                </a:solidFill>
              </a:rPr>
              <a:t>      </a:t>
            </a:r>
            <a:r>
              <a:rPr lang="en-US" sz="2400" b="1" dirty="0" smtClean="0">
                <a:solidFill>
                  <a:schemeClr val="bg1"/>
                </a:solidFill>
              </a:rPr>
              <a:t>(</a:t>
            </a:r>
            <a:r>
              <a:rPr lang="en-US" sz="2400" b="1" u="sng" dirty="0" smtClean="0">
                <a:solidFill>
                  <a:schemeClr val="bg1"/>
                </a:solidFill>
              </a:rPr>
              <a:t>1.44 </a:t>
            </a:r>
            <a:r>
              <a:rPr lang="en-US" sz="2400" b="1" u="sng" dirty="0" err="1" smtClean="0">
                <a:solidFill>
                  <a:schemeClr val="bg1"/>
                </a:solidFill>
              </a:rPr>
              <a:t>atm</a:t>
            </a:r>
            <a:r>
              <a:rPr lang="en-US" sz="2400" b="1" u="sng" dirty="0" smtClean="0">
                <a:solidFill>
                  <a:schemeClr val="bg1"/>
                </a:solidFill>
              </a:rPr>
              <a:t>)(1.4L</a:t>
            </a:r>
            <a:r>
              <a:rPr lang="en-US" sz="2400" b="1" dirty="0" smtClean="0">
                <a:solidFill>
                  <a:schemeClr val="bg1"/>
                </a:solidFill>
              </a:rPr>
              <a:t>)  = </a:t>
            </a:r>
            <a:r>
              <a:rPr lang="en-US" sz="2400" b="1" baseline="-25000" dirty="0" smtClean="0">
                <a:solidFill>
                  <a:schemeClr val="bg1"/>
                </a:solidFill>
              </a:rPr>
              <a:t>  </a:t>
            </a:r>
            <a:r>
              <a:rPr lang="en-US" sz="2400" b="1" u="sng" dirty="0" smtClean="0">
                <a:solidFill>
                  <a:schemeClr val="bg1"/>
                </a:solidFill>
              </a:rPr>
              <a:t>(P</a:t>
            </a:r>
            <a:r>
              <a:rPr lang="en-US" sz="2400" b="1" u="sng" baseline="-25000" dirty="0" smtClean="0">
                <a:solidFill>
                  <a:schemeClr val="bg1"/>
                </a:solidFill>
              </a:rPr>
              <a:t>2</a:t>
            </a:r>
            <a:r>
              <a:rPr lang="en-US" sz="2400" b="1" u="sng" dirty="0" smtClean="0">
                <a:solidFill>
                  <a:schemeClr val="bg1"/>
                </a:solidFill>
              </a:rPr>
              <a:t>)(0.7 L)</a:t>
            </a:r>
          </a:p>
          <a:p>
            <a:pPr marL="365760" indent="-256032" eaLnBrk="1" fontAlgn="auto" hangingPunct="1">
              <a:spcAft>
                <a:spcPts val="0"/>
              </a:spcAft>
              <a:buFontTx/>
              <a:buNone/>
              <a:defRPr/>
            </a:pPr>
            <a:r>
              <a:rPr lang="en-US" sz="2400" b="1" dirty="0" smtClean="0">
                <a:solidFill>
                  <a:schemeClr val="bg1"/>
                </a:solidFill>
              </a:rPr>
              <a:t>  T</a:t>
            </a:r>
            <a:r>
              <a:rPr lang="en-US" sz="2400" b="1" baseline="-25000" dirty="0" smtClean="0">
                <a:solidFill>
                  <a:schemeClr val="bg1"/>
                </a:solidFill>
              </a:rPr>
              <a:t>1</a:t>
            </a:r>
            <a:r>
              <a:rPr lang="en-US" sz="2400" b="1" dirty="0" smtClean="0">
                <a:solidFill>
                  <a:schemeClr val="bg1"/>
                </a:solidFill>
              </a:rPr>
              <a:t>       T</a:t>
            </a:r>
            <a:r>
              <a:rPr lang="en-US" sz="2400" b="1" baseline="-25000" dirty="0" smtClean="0">
                <a:solidFill>
                  <a:schemeClr val="bg1"/>
                </a:solidFill>
              </a:rPr>
              <a:t>2                </a:t>
            </a:r>
            <a:r>
              <a:rPr lang="en-US" sz="2400" b="1" dirty="0" smtClean="0">
                <a:solidFill>
                  <a:schemeClr val="bg1"/>
                </a:solidFill>
              </a:rPr>
              <a:t>323K                     373K</a:t>
            </a:r>
          </a:p>
          <a:p>
            <a:pPr marL="365760" indent="-256032" eaLnBrk="1" fontAlgn="auto" hangingPunct="1">
              <a:spcAft>
                <a:spcPts val="0"/>
              </a:spcAft>
              <a:buFontTx/>
              <a:buNone/>
              <a:defRPr/>
            </a:pPr>
            <a:r>
              <a:rPr lang="en-US" sz="2400" b="1" dirty="0" smtClean="0">
                <a:solidFill>
                  <a:srgbClr val="FF33CC"/>
                </a:solidFill>
              </a:rPr>
              <a:t>P</a:t>
            </a:r>
            <a:r>
              <a:rPr lang="en-US" sz="2400" b="1" baseline="-25000" dirty="0" smtClean="0">
                <a:solidFill>
                  <a:srgbClr val="FF33CC"/>
                </a:solidFill>
              </a:rPr>
              <a:t>2</a:t>
            </a:r>
            <a:r>
              <a:rPr lang="en-US" sz="2400" b="1" dirty="0" smtClean="0">
                <a:solidFill>
                  <a:srgbClr val="FF33CC"/>
                </a:solidFill>
              </a:rPr>
              <a:t> = 3.3 </a:t>
            </a:r>
            <a:r>
              <a:rPr lang="en-US" sz="2400" b="1" dirty="0" err="1" smtClean="0">
                <a:solidFill>
                  <a:srgbClr val="FF33CC"/>
                </a:solidFill>
              </a:rPr>
              <a:t>atm</a:t>
            </a:r>
            <a:r>
              <a:rPr lang="en-US" sz="2400" b="1" dirty="0" smtClean="0">
                <a:solidFill>
                  <a:srgbClr val="FF33CC"/>
                </a:solidFill>
              </a:rPr>
              <a:t> or 3 </a:t>
            </a:r>
            <a:r>
              <a:rPr lang="en-US" sz="2400" b="1" dirty="0" err="1" smtClean="0">
                <a:solidFill>
                  <a:srgbClr val="FF33CC"/>
                </a:solidFill>
              </a:rPr>
              <a:t>atm</a:t>
            </a:r>
            <a:endParaRPr lang="en-US" dirty="0"/>
          </a:p>
        </p:txBody>
      </p:sp>
      <p:sp>
        <p:nvSpPr>
          <p:cNvPr id="3" name="Title 2"/>
          <p:cNvSpPr>
            <a:spLocks noGrp="1"/>
          </p:cNvSpPr>
          <p:nvPr>
            <p:ph type="title"/>
          </p:nvPr>
        </p:nvSpPr>
        <p:spPr>
          <a:xfrm>
            <a:off x="0" y="0"/>
            <a:ext cx="9144000" cy="2057400"/>
          </a:xfrm>
        </p:spPr>
        <p:txBody>
          <a:bodyPr>
            <a:noAutofit/>
          </a:bodyPr>
          <a:lstStyle/>
          <a:p>
            <a:pPr eaLnBrk="1" fontAlgn="auto" hangingPunct="1">
              <a:spcAft>
                <a:spcPts val="0"/>
              </a:spcAft>
              <a:defRPr/>
            </a:pPr>
            <a:r>
              <a:rPr lang="en-US" sz="2800" dirty="0" smtClean="0"/>
              <a:t>A flask contains 1.4L of an ideal gas at 50.0</a:t>
            </a:r>
            <a:r>
              <a:rPr lang="en-US" sz="2800" baseline="30000" dirty="0" smtClean="0"/>
              <a:t>o</a:t>
            </a:r>
            <a:r>
              <a:rPr lang="en-US" sz="2800" dirty="0" smtClean="0"/>
              <a:t>C and 1.44atm of pressure.  If the gas is compressed to 0.7L and the temperature is raised to 100.0</a:t>
            </a:r>
            <a:r>
              <a:rPr lang="en-US" sz="2800" baseline="30000" dirty="0" smtClean="0"/>
              <a:t>o</a:t>
            </a:r>
            <a:r>
              <a:rPr lang="en-US" sz="2800" dirty="0" smtClean="0"/>
              <a:t>C what will be the new pressure in the container?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to="" calcmode="lin" valueType="num">
                                      <p:cBhvr>
                                        <p:cTn id="20" dur="1" fill="hold"/>
                                        <p:tgtEl>
                                          <p:spTgt spid="2">
                                            <p:txEl>
                                              <p:pRg st="3" end="3"/>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to="" calcmode="lin" valueType="num">
                                      <p:cBhvr>
                                        <p:cTn id="25" dur="1" fill="hold"/>
                                        <p:tgtEl>
                                          <p:spTgt spid="2">
                                            <p:txEl>
                                              <p:pRg st="4" end="4"/>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to="" calcmode="lin" valueType="num">
                                      <p:cBhvr>
                                        <p:cTn id="28" dur="1" fill="hold"/>
                                        <p:tgtEl>
                                          <p:spTgt spid="2">
                                            <p:txEl>
                                              <p:pRg st="5" end="5"/>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to="" calcmode="lin" valueType="num">
                                      <p:cBhvr>
                                        <p:cTn id="33" dur="1" fill="hold"/>
                                        <p:tgtEl>
                                          <p:spTgt spid="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895600"/>
            <a:ext cx="7772400" cy="1143000"/>
          </a:xfrm>
        </p:spPr>
        <p:txBody>
          <a:bodyPr>
            <a:normAutofit fontScale="90000"/>
          </a:bodyPr>
          <a:lstStyle/>
          <a:p>
            <a:pPr eaLnBrk="1" fontAlgn="auto" hangingPunct="1">
              <a:spcAft>
                <a:spcPts val="0"/>
              </a:spcAft>
              <a:defRPr/>
            </a:pPr>
            <a:r>
              <a:rPr lang="en-US" dirty="0" smtClean="0">
                <a:solidFill>
                  <a:schemeClr val="tx1"/>
                </a:solidFill>
              </a:rPr>
              <a:t/>
            </a:r>
            <a:br>
              <a:rPr lang="en-US" dirty="0" smtClean="0">
                <a:solidFill>
                  <a:schemeClr val="tx1"/>
                </a:solidFill>
              </a:rPr>
            </a:br>
            <a:r>
              <a:rPr lang="en-US" u="sng" dirty="0" smtClean="0">
                <a:solidFill>
                  <a:schemeClr val="tx1"/>
                </a:solidFill>
              </a:rPr>
              <a:t>Ideal gas</a:t>
            </a:r>
            <a:r>
              <a:rPr lang="en-US" dirty="0" smtClean="0">
                <a:solidFill>
                  <a:schemeClr val="tx1"/>
                </a:solidFill>
              </a:rPr>
              <a:t>-  follows the gas laws at all conditions of temperature and pressure.</a:t>
            </a:r>
            <a:br>
              <a:rPr lang="en-US" dirty="0" smtClean="0">
                <a:solidFill>
                  <a:schemeClr val="tx1"/>
                </a:solidFill>
              </a:rPr>
            </a:br>
            <a:r>
              <a:rPr lang="en-US" dirty="0" smtClean="0">
                <a:solidFill>
                  <a:schemeClr val="tx1"/>
                </a:solidFill>
              </a:rPr>
              <a:t> - </a:t>
            </a:r>
            <a:r>
              <a:rPr lang="en-US" dirty="0" smtClean="0">
                <a:solidFill>
                  <a:srgbClr val="FFFF00"/>
                </a:solidFill>
              </a:rPr>
              <a:t>Ideal gases don’t exist  </a:t>
            </a:r>
            <a:r>
              <a:rPr lang="en-US" dirty="0" smtClean="0">
                <a:solidFill>
                  <a:srgbClr val="FFFF00"/>
                </a:solidFill>
                <a:sym typeface="Wingdings" pitchFamily="2" charset="2"/>
              </a:rPr>
              <a:t></a:t>
            </a:r>
            <a:r>
              <a:rPr lang="en-US" dirty="0" smtClean="0">
                <a:solidFill>
                  <a:srgbClr val="FFFF00"/>
                </a:solidFill>
              </a:rPr>
              <a:t/>
            </a:r>
            <a:br>
              <a:rPr lang="en-US" dirty="0" smtClean="0">
                <a:solidFill>
                  <a:srgbClr val="FFFF00"/>
                </a:solidFill>
              </a:rPr>
            </a:br>
            <a:r>
              <a:rPr lang="en-US" dirty="0" smtClean="0">
                <a:solidFill>
                  <a:schemeClr val="tx1"/>
                </a:solidFill>
              </a:rPr>
              <a:t/>
            </a:r>
            <a:br>
              <a:rPr lang="en-US" dirty="0" smtClean="0">
                <a:solidFill>
                  <a:schemeClr val="tx1"/>
                </a:solidFill>
              </a:rPr>
            </a:br>
            <a:r>
              <a:rPr lang="en-US" u="sng" dirty="0" smtClean="0">
                <a:solidFill>
                  <a:schemeClr val="tx1"/>
                </a:solidFill>
              </a:rPr>
              <a:t>Real gases</a:t>
            </a:r>
            <a:r>
              <a:rPr lang="en-US" dirty="0" smtClean="0">
                <a:solidFill>
                  <a:schemeClr val="tx1"/>
                </a:solidFill>
              </a:rPr>
              <a:t> can be liquefied and sometimes solidified; ideal gases can not.</a:t>
            </a:r>
          </a:p>
        </p:txBody>
      </p:sp>
      <p:sp>
        <p:nvSpPr>
          <p:cNvPr id="36867" name="Rectangle 2"/>
          <p:cNvSpPr>
            <a:spLocks noChangeArrowheads="1"/>
          </p:cNvSpPr>
          <p:nvPr/>
        </p:nvSpPr>
        <p:spPr bwMode="auto">
          <a:xfrm>
            <a:off x="457200" y="152400"/>
            <a:ext cx="8382000" cy="923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altLang="x-none" sz="5400" u="sng">
                <a:solidFill>
                  <a:srgbClr val="0070C0"/>
                </a:solidFill>
                <a:latin typeface="Jokewood" charset="0"/>
              </a:rPr>
              <a:t>Real vs. Ideal Gases</a:t>
            </a:r>
            <a:endParaRPr lang="en-US" altLang="x-none" sz="5400">
              <a:solidFill>
                <a:srgbClr val="0070C0"/>
              </a:solidFill>
              <a:latin typeface="Jokewood"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381000"/>
            <a:ext cx="8534400" cy="2286000"/>
          </a:xfrm>
        </p:spPr>
        <p:txBody>
          <a:bodyPr>
            <a:normAutofit fontScale="90000"/>
          </a:bodyPr>
          <a:lstStyle/>
          <a:p>
            <a:pPr eaLnBrk="1" fontAlgn="auto" hangingPunct="1">
              <a:spcAft>
                <a:spcPts val="0"/>
              </a:spcAft>
              <a:defRPr/>
            </a:pPr>
            <a:r>
              <a:rPr lang="en-US" smtClean="0">
                <a:solidFill>
                  <a:schemeClr val="tx1"/>
                </a:solidFill>
              </a:rPr>
              <a:t/>
            </a:r>
            <a:br>
              <a:rPr lang="en-US" smtClean="0">
                <a:solidFill>
                  <a:schemeClr val="tx1"/>
                </a:solidFill>
              </a:rPr>
            </a:br>
            <a:r>
              <a:rPr lang="en-US" smtClean="0">
                <a:solidFill>
                  <a:schemeClr val="tx1"/>
                </a:solidFill>
              </a:rPr>
              <a:t>*Gases behave most ideally at high temperature and low pressure.</a:t>
            </a:r>
            <a:br>
              <a:rPr lang="en-US" smtClean="0">
                <a:solidFill>
                  <a:schemeClr val="tx1"/>
                </a:solidFill>
              </a:rPr>
            </a:br>
            <a:r>
              <a:rPr lang="en-US" smtClean="0">
                <a:solidFill>
                  <a:schemeClr val="tx1"/>
                </a:solidFill>
              </a:rPr>
              <a:t/>
            </a:r>
            <a:br>
              <a:rPr lang="en-US" smtClean="0">
                <a:solidFill>
                  <a:schemeClr val="tx1"/>
                </a:solidFill>
              </a:rPr>
            </a:br>
            <a:r>
              <a:rPr lang="en-US" smtClean="0">
                <a:solidFill>
                  <a:schemeClr val="accent2"/>
                </a:solidFill>
              </a:rPr>
              <a:t>(Just like students </a:t>
            </a:r>
            <a:br>
              <a:rPr lang="en-US" smtClean="0">
                <a:solidFill>
                  <a:schemeClr val="accent2"/>
                </a:solidFill>
              </a:rPr>
            </a:br>
            <a:r>
              <a:rPr lang="en-US" smtClean="0">
                <a:solidFill>
                  <a:schemeClr val="accent2"/>
                </a:solidFill>
              </a:rPr>
              <a:t>in the summer!!!!!!)</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8" y="1981200"/>
            <a:ext cx="41830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8610600" cy="5867400"/>
          </a:xfrm>
        </p:spPr>
        <p:txBody>
          <a:bodyPr/>
          <a:lstStyle/>
          <a:p>
            <a:pPr eaLnBrk="1" fontAlgn="auto" hangingPunct="1">
              <a:spcAft>
                <a:spcPts val="0"/>
              </a:spcAft>
              <a:defRPr/>
            </a:pPr>
            <a:r>
              <a:rPr lang="en-US" sz="3600" u="sng" dirty="0" smtClean="0">
                <a:solidFill>
                  <a:schemeClr val="tx1"/>
                </a:solidFill>
              </a:rPr>
              <a:t>The Ideal Gas Law</a:t>
            </a:r>
            <a:r>
              <a:rPr lang="en-US" sz="3600" dirty="0" smtClean="0">
                <a:solidFill>
                  <a:schemeClr val="tx1"/>
                </a:solidFill>
              </a:rPr>
              <a:t/>
            </a:r>
            <a:br>
              <a:rPr lang="en-US" sz="3600" dirty="0" smtClean="0">
                <a:solidFill>
                  <a:schemeClr val="tx1"/>
                </a:solidFill>
              </a:rPr>
            </a:br>
            <a:r>
              <a:rPr lang="en-US" sz="3600" dirty="0" smtClean="0">
                <a:solidFill>
                  <a:schemeClr val="tx1"/>
                </a:solidFill>
              </a:rPr>
              <a:t>-allows us to include amount of gas (moles) in our calculations.</a:t>
            </a:r>
            <a:br>
              <a:rPr lang="en-US" sz="3600" dirty="0" smtClean="0">
                <a:solidFill>
                  <a:schemeClr val="tx1"/>
                </a:solidFill>
              </a:rPr>
            </a:br>
            <a:r>
              <a:rPr lang="en-US" sz="3600" dirty="0" smtClean="0">
                <a:solidFill>
                  <a:schemeClr val="tx1"/>
                </a:solidFill>
              </a:rPr>
              <a:t> </a:t>
            </a:r>
            <a:r>
              <a:rPr lang="en-US" sz="3600" dirty="0" smtClean="0">
                <a:solidFill>
                  <a:srgbClr val="008000"/>
                </a:solidFill>
              </a:rPr>
              <a:t>PV = </a:t>
            </a:r>
            <a:r>
              <a:rPr lang="en-US" sz="3600" dirty="0" err="1" smtClean="0">
                <a:solidFill>
                  <a:srgbClr val="008000"/>
                </a:solidFill>
              </a:rPr>
              <a:t>nRT</a:t>
            </a:r>
            <a:r>
              <a:rPr lang="en-US" sz="3600" dirty="0" smtClean="0">
                <a:solidFill>
                  <a:schemeClr val="tx1"/>
                </a:solidFill>
              </a:rPr>
              <a:t>             </a:t>
            </a:r>
            <a:r>
              <a:rPr lang="en-US" sz="3600" dirty="0" smtClean="0">
                <a:solidFill>
                  <a:srgbClr val="FF33CC"/>
                </a:solidFill>
              </a:rPr>
              <a:t>“</a:t>
            </a:r>
            <a:r>
              <a:rPr lang="en-US" sz="3600" dirty="0" err="1" smtClean="0">
                <a:solidFill>
                  <a:srgbClr val="FF33CC"/>
                </a:solidFill>
              </a:rPr>
              <a:t>Puv</a:t>
            </a:r>
            <a:r>
              <a:rPr lang="en-US" sz="3600" dirty="0" smtClean="0">
                <a:solidFill>
                  <a:srgbClr val="FF33CC"/>
                </a:solidFill>
              </a:rPr>
              <a:t> </a:t>
            </a:r>
            <a:r>
              <a:rPr lang="en-US" sz="3600" dirty="0" err="1" smtClean="0">
                <a:solidFill>
                  <a:srgbClr val="FF33CC"/>
                </a:solidFill>
              </a:rPr>
              <a:t>Nert</a:t>
            </a:r>
            <a:r>
              <a:rPr lang="en-US" sz="3600" dirty="0" smtClean="0">
                <a:solidFill>
                  <a:srgbClr val="FF33CC"/>
                </a:solidFill>
              </a:rPr>
              <a:t>”</a:t>
            </a:r>
            <a:r>
              <a:rPr lang="en-US" sz="3600" u="sng" baseline="-25000" dirty="0" smtClean="0">
                <a:solidFill>
                  <a:schemeClr val="tx1"/>
                </a:solidFill>
              </a:rPr>
              <a:t/>
            </a:r>
            <a:br>
              <a:rPr lang="en-US" sz="3600" u="sng" baseline="-25000" dirty="0" smtClean="0">
                <a:solidFill>
                  <a:schemeClr val="tx1"/>
                </a:solidFill>
              </a:rPr>
            </a:br>
            <a:r>
              <a:rPr lang="en-US" sz="3600" dirty="0" smtClean="0">
                <a:solidFill>
                  <a:schemeClr val="tx1"/>
                </a:solidFill>
              </a:rPr>
              <a:t>P = pressure in </a:t>
            </a:r>
            <a:r>
              <a:rPr lang="en-US" sz="3600" dirty="0" err="1" smtClean="0">
                <a:solidFill>
                  <a:schemeClr val="tx1"/>
                </a:solidFill>
              </a:rPr>
              <a:t>atm</a:t>
            </a:r>
            <a:r>
              <a:rPr lang="en-US" sz="3600" dirty="0" smtClean="0">
                <a:solidFill>
                  <a:schemeClr val="tx1"/>
                </a:solidFill>
              </a:rPr>
              <a:t/>
            </a:r>
            <a:br>
              <a:rPr lang="en-US" sz="3600" dirty="0" smtClean="0">
                <a:solidFill>
                  <a:schemeClr val="tx1"/>
                </a:solidFill>
              </a:rPr>
            </a:br>
            <a:r>
              <a:rPr lang="en-US" sz="3600" dirty="0" smtClean="0">
                <a:solidFill>
                  <a:schemeClr val="tx1"/>
                </a:solidFill>
              </a:rPr>
              <a:t>V = volume in L</a:t>
            </a:r>
            <a:br>
              <a:rPr lang="en-US" sz="3600" dirty="0" smtClean="0">
                <a:solidFill>
                  <a:schemeClr val="tx1"/>
                </a:solidFill>
              </a:rPr>
            </a:br>
            <a:r>
              <a:rPr lang="en-US" sz="3600" dirty="0" smtClean="0">
                <a:solidFill>
                  <a:schemeClr val="tx1"/>
                </a:solidFill>
              </a:rPr>
              <a:t>n = # of moles</a:t>
            </a:r>
            <a:br>
              <a:rPr lang="en-US" sz="3600" dirty="0" smtClean="0">
                <a:solidFill>
                  <a:schemeClr val="tx1"/>
                </a:solidFill>
              </a:rPr>
            </a:br>
            <a:r>
              <a:rPr lang="en-US" sz="3600" dirty="0" smtClean="0">
                <a:solidFill>
                  <a:schemeClr val="tx1"/>
                </a:solidFill>
              </a:rPr>
              <a:t>R = ideal gas constant = 0.0821 (L</a:t>
            </a:r>
            <a:r>
              <a:rPr lang="en-US" sz="3600" baseline="30000" dirty="0" smtClean="0">
                <a:solidFill>
                  <a:schemeClr val="tx1"/>
                </a:solidFill>
              </a:rPr>
              <a:t>.</a:t>
            </a:r>
            <a:r>
              <a:rPr lang="en-US" sz="3600" dirty="0" smtClean="0">
                <a:solidFill>
                  <a:schemeClr val="tx1"/>
                </a:solidFill>
              </a:rPr>
              <a:t>atm)/(</a:t>
            </a:r>
            <a:r>
              <a:rPr lang="en-US" sz="3600" dirty="0" err="1" smtClean="0">
                <a:solidFill>
                  <a:schemeClr val="tx1"/>
                </a:solidFill>
              </a:rPr>
              <a:t>mol</a:t>
            </a:r>
            <a:r>
              <a:rPr lang="en-US" sz="3600" baseline="30000" dirty="0" err="1" smtClean="0">
                <a:solidFill>
                  <a:schemeClr val="tx1"/>
                </a:solidFill>
              </a:rPr>
              <a:t>.</a:t>
            </a:r>
            <a:r>
              <a:rPr lang="en-US" sz="3600" dirty="0" err="1" smtClean="0">
                <a:solidFill>
                  <a:schemeClr val="tx1"/>
                </a:solidFill>
              </a:rPr>
              <a:t>K</a:t>
            </a:r>
            <a:r>
              <a:rPr lang="en-US" sz="3600" dirty="0" smtClean="0">
                <a:solidFill>
                  <a:schemeClr val="tx1"/>
                </a:solidFill>
              </a:rPr>
              <a:t>)</a:t>
            </a:r>
            <a:br>
              <a:rPr lang="en-US" sz="3600" dirty="0" smtClean="0">
                <a:solidFill>
                  <a:schemeClr val="tx1"/>
                </a:solidFill>
              </a:rPr>
            </a:br>
            <a:r>
              <a:rPr lang="en-US" sz="3600" dirty="0" smtClean="0">
                <a:solidFill>
                  <a:schemeClr val="tx1"/>
                </a:solidFill>
              </a:rPr>
              <a:t>T = temperature in Kelvin</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0" y="2438400"/>
            <a:ext cx="9144000" cy="4419600"/>
          </a:xfrm>
        </p:spPr>
        <p:txBody>
          <a:bodyPr/>
          <a:lstStyle/>
          <a:p>
            <a:pPr eaLnBrk="1" hangingPunct="1">
              <a:buFontTx/>
              <a:buNone/>
            </a:pPr>
            <a:r>
              <a:rPr lang="en-US" altLang="x-none" sz="3200"/>
              <a:t>P=?   V= 5.0L    R = 0.0821 (L</a:t>
            </a:r>
            <a:r>
              <a:rPr lang="en-US" altLang="x-none" sz="3200" baseline="30000"/>
              <a:t>.</a:t>
            </a:r>
            <a:r>
              <a:rPr lang="en-US" altLang="x-none" sz="3200"/>
              <a:t>atm/mol</a:t>
            </a:r>
            <a:r>
              <a:rPr lang="en-US" altLang="x-none" sz="3200" baseline="30000"/>
              <a:t>.</a:t>
            </a:r>
            <a:r>
              <a:rPr lang="en-US" altLang="x-none" sz="3200"/>
              <a:t>K)</a:t>
            </a:r>
          </a:p>
          <a:p>
            <a:pPr eaLnBrk="1" hangingPunct="1">
              <a:buFontTx/>
              <a:buNone/>
            </a:pPr>
            <a:r>
              <a:rPr lang="en-US" altLang="x-none" sz="3200"/>
              <a:t>T = 22°C +273= 295K</a:t>
            </a:r>
          </a:p>
          <a:p>
            <a:pPr eaLnBrk="1" hangingPunct="1">
              <a:buFontTx/>
              <a:buNone/>
            </a:pPr>
            <a:r>
              <a:rPr lang="en-US" altLang="x-none" sz="3200"/>
              <a:t>n = </a:t>
            </a:r>
            <a:r>
              <a:rPr lang="en-US" altLang="x-none" sz="3200" u="sng"/>
              <a:t>0.60g O</a:t>
            </a:r>
            <a:r>
              <a:rPr lang="en-US" altLang="x-none" sz="3200" u="sng" baseline="-25000"/>
              <a:t>2</a:t>
            </a:r>
            <a:r>
              <a:rPr lang="en-US" altLang="x-none" sz="3200" u="sng"/>
              <a:t>   1 mol O</a:t>
            </a:r>
            <a:r>
              <a:rPr lang="en-US" altLang="x-none" sz="3200" u="sng" baseline="-25000"/>
              <a:t>2      </a:t>
            </a:r>
            <a:r>
              <a:rPr lang="en-US" altLang="x-none" sz="3200"/>
              <a:t>= 0.01875 mol</a:t>
            </a:r>
          </a:p>
          <a:p>
            <a:pPr eaLnBrk="1" hangingPunct="1">
              <a:buFontTx/>
              <a:buNone/>
            </a:pPr>
            <a:r>
              <a:rPr lang="en-US" altLang="x-none" sz="3200"/>
              <a:t>                        32.0g O</a:t>
            </a:r>
            <a:r>
              <a:rPr lang="en-US" altLang="x-none" sz="3200" baseline="-25000"/>
              <a:t>2</a:t>
            </a:r>
          </a:p>
          <a:p>
            <a:pPr eaLnBrk="1" hangingPunct="1">
              <a:buFontTx/>
              <a:buNone/>
            </a:pPr>
            <a:r>
              <a:rPr lang="en-US" altLang="x-none" sz="3200"/>
              <a:t>PV = nRT   </a:t>
            </a:r>
          </a:p>
          <a:p>
            <a:pPr eaLnBrk="1" hangingPunct="1">
              <a:buFontTx/>
              <a:buNone/>
            </a:pPr>
            <a:r>
              <a:rPr lang="en-US" altLang="x-none" sz="2800"/>
              <a:t>P(5.0L) = (0.01875mol)(0.0821Latm/molK)(295K)</a:t>
            </a:r>
          </a:p>
          <a:p>
            <a:pPr eaLnBrk="1" hangingPunct="1">
              <a:buFontTx/>
              <a:buNone/>
            </a:pPr>
            <a:r>
              <a:rPr lang="en-US" altLang="x-none" sz="3200"/>
              <a:t>                    </a:t>
            </a:r>
            <a:r>
              <a:rPr lang="en-US" altLang="x-none" sz="3200">
                <a:solidFill>
                  <a:srgbClr val="FF33CC"/>
                </a:solidFill>
              </a:rPr>
              <a:t>P = 0.091 atm</a:t>
            </a:r>
          </a:p>
        </p:txBody>
      </p:sp>
      <p:sp>
        <p:nvSpPr>
          <p:cNvPr id="20482" name="Rectangle 2"/>
          <p:cNvSpPr>
            <a:spLocks noGrp="1" noChangeArrowheads="1"/>
          </p:cNvSpPr>
          <p:nvPr>
            <p:ph type="title"/>
          </p:nvPr>
        </p:nvSpPr>
        <p:spPr>
          <a:xfrm>
            <a:off x="685800" y="1143000"/>
            <a:ext cx="7772400" cy="1143000"/>
          </a:xfrm>
        </p:spPr>
        <p:txBody>
          <a:bodyPr>
            <a:normAutofit fontScale="90000"/>
          </a:bodyPr>
          <a:lstStyle/>
          <a:p>
            <a:pPr eaLnBrk="1" fontAlgn="auto" hangingPunct="1">
              <a:spcAft>
                <a:spcPts val="0"/>
              </a:spcAft>
              <a:defRPr/>
            </a:pPr>
            <a:r>
              <a:rPr lang="en-US" sz="3600" smtClean="0">
                <a:solidFill>
                  <a:schemeClr val="tx1"/>
                </a:solidFill>
              </a:rPr>
              <a:t>Ex.  </a:t>
            </a:r>
            <a:br>
              <a:rPr lang="en-US" sz="3600" smtClean="0">
                <a:solidFill>
                  <a:schemeClr val="tx1"/>
                </a:solidFill>
              </a:rPr>
            </a:br>
            <a:r>
              <a:rPr lang="en-US" sz="3600" smtClean="0">
                <a:solidFill>
                  <a:schemeClr val="tx1"/>
                </a:solidFill>
              </a:rPr>
              <a:t>	A 5.0 L flask contains 0.60 g O</a:t>
            </a:r>
            <a:r>
              <a:rPr lang="en-US" sz="3600" baseline="-25000" smtClean="0">
                <a:solidFill>
                  <a:schemeClr val="tx1"/>
                </a:solidFill>
              </a:rPr>
              <a:t>2 </a:t>
            </a:r>
            <a:r>
              <a:rPr lang="en-US" sz="3600" smtClean="0">
                <a:solidFill>
                  <a:schemeClr val="tx1"/>
                </a:solidFill>
              </a:rPr>
              <a:t>at a temperature of 22</a:t>
            </a:r>
            <a:r>
              <a:rPr lang="en-US" sz="3600" baseline="30000" smtClean="0">
                <a:solidFill>
                  <a:schemeClr val="tx1"/>
                </a:solidFill>
              </a:rPr>
              <a:t>o</a:t>
            </a:r>
            <a:r>
              <a:rPr lang="en-US" sz="3600" smtClean="0">
                <a:solidFill>
                  <a:schemeClr val="tx1"/>
                </a:solidFill>
              </a:rPr>
              <a:t>C.  What is the pressure (in atm) inside the flask?</a:t>
            </a:r>
            <a:br>
              <a:rPr lang="en-US" sz="3600" smtClean="0">
                <a:solidFill>
                  <a:schemeClr val="tx1"/>
                </a:solidFill>
              </a:rPr>
            </a:br>
            <a:r>
              <a:rPr lang="en-US" smtClean="0">
                <a:solidFill>
                  <a:schemeClr val="tx1"/>
                </a:solidFill>
              </a:rPr>
              <a:t/>
            </a:r>
            <a:br>
              <a:rPr lang="en-US" smtClean="0">
                <a:solidFill>
                  <a:schemeClr val="tx1"/>
                </a:solidFill>
              </a:rPr>
            </a:br>
            <a:endParaRPr lang="en-US" smtClean="0">
              <a:solidFill>
                <a:schemeClr val="tx1"/>
              </a:solidFill>
            </a:endParaRPr>
          </a:p>
        </p:txBody>
      </p:sp>
      <p:sp>
        <p:nvSpPr>
          <p:cNvPr id="39940" name="Line 4"/>
          <p:cNvSpPr>
            <a:spLocks noChangeShapeType="1"/>
          </p:cNvSpPr>
          <p:nvPr/>
        </p:nvSpPr>
        <p:spPr bwMode="auto">
          <a:xfrm>
            <a:off x="3200400" y="3505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1" name="Rectangle 6"/>
          <p:cNvSpPr>
            <a:spLocks noChangeArrowheads="1"/>
          </p:cNvSpPr>
          <p:nvPr/>
        </p:nvSpPr>
        <p:spPr bwMode="auto">
          <a:xfrm>
            <a:off x="685800" y="0"/>
            <a:ext cx="7848600" cy="2133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r>
              <a:rPr lang="en-US" altLang="x-none"/>
              <a:t>Egg demo.</a:t>
            </a:r>
          </a:p>
          <a:p>
            <a:pPr lvl="1"/>
            <a:r>
              <a:rPr lang="en-US" altLang="x-none"/>
              <a:t>Draw a picture of two bottles as shown below and be ready to watch the egg demo.</a:t>
            </a:r>
          </a:p>
          <a:p>
            <a:endParaRPr lang="en-US" altLang="x-none"/>
          </a:p>
        </p:txBody>
      </p:sp>
      <p:sp>
        <p:nvSpPr>
          <p:cNvPr id="3" name="Title 2"/>
          <p:cNvSpPr>
            <a:spLocks noGrp="1"/>
          </p:cNvSpPr>
          <p:nvPr>
            <p:ph type="title"/>
          </p:nvPr>
        </p:nvSpPr>
        <p:spPr/>
        <p:txBody>
          <a:bodyPr>
            <a:normAutofit fontScale="90000"/>
          </a:bodyPr>
          <a:lstStyle/>
          <a:p>
            <a:pPr>
              <a:defRPr/>
            </a:pPr>
            <a:r>
              <a:rPr lang="en-US" dirty="0" err="1" smtClean="0"/>
              <a:t>Bellwork</a:t>
            </a:r>
            <a:r>
              <a:rPr lang="en-US" dirty="0" smtClean="0"/>
              <a:t/>
            </a:r>
            <a:br>
              <a:rPr lang="en-US" dirty="0" smtClean="0"/>
            </a:br>
            <a:r>
              <a:rPr lang="en-US" dirty="0" smtClean="0"/>
              <a:t>Thursday, January 6</a:t>
            </a:r>
            <a:r>
              <a:rPr lang="en-US" baseline="30000" dirty="0" smtClean="0"/>
              <a:t>th</a:t>
            </a:r>
            <a:r>
              <a:rPr lang="en-US" dirty="0" smtClean="0"/>
              <a:t> </a:t>
            </a:r>
            <a:endParaRPr lang="en-US" dirty="0"/>
          </a:p>
        </p:txBody>
      </p:sp>
      <p:pic>
        <p:nvPicPr>
          <p:cNvPr id="40964" name="Picture 3"/>
          <p:cNvPicPr>
            <a:picLocks noChangeAspect="1" noChangeArrowheads="1"/>
          </p:cNvPicPr>
          <p:nvPr/>
        </p:nvPicPr>
        <p:blipFill>
          <a:blip r:embed="rId2">
            <a:extLst>
              <a:ext uri="{28A0092B-C50C-407E-A947-70E740481C1C}">
                <a14:useLocalDpi xmlns:a14="http://schemas.microsoft.com/office/drawing/2010/main" val="0"/>
              </a:ext>
            </a:extLst>
          </a:blip>
          <a:srcRect l="16000" r="28000"/>
          <a:stretch>
            <a:fillRect/>
          </a:stretch>
        </p:blipFill>
        <p:spPr bwMode="auto">
          <a:xfrm>
            <a:off x="2819400" y="3048000"/>
            <a:ext cx="20050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p:cNvPicPr>
            <a:picLocks noChangeAspect="1" noChangeArrowheads="1"/>
          </p:cNvPicPr>
          <p:nvPr/>
        </p:nvPicPr>
        <p:blipFill>
          <a:blip r:embed="rId2">
            <a:extLst>
              <a:ext uri="{28A0092B-C50C-407E-A947-70E740481C1C}">
                <a14:useLocalDpi xmlns:a14="http://schemas.microsoft.com/office/drawing/2010/main" val="0"/>
              </a:ext>
            </a:extLst>
          </a:blip>
          <a:srcRect l="10667" r="25333"/>
          <a:stretch>
            <a:fillRect/>
          </a:stretch>
        </p:blipFill>
        <p:spPr bwMode="auto">
          <a:xfrm>
            <a:off x="6019800" y="2895600"/>
            <a:ext cx="23622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28800" y="6172200"/>
            <a:ext cx="1066800" cy="461963"/>
          </a:xfrm>
          <a:prstGeom prst="rect">
            <a:avLst/>
          </a:prstGeom>
          <a:solidFill>
            <a:schemeClr val="accent5">
              <a:lumMod val="40000"/>
              <a:lumOff val="60000"/>
            </a:schemeClr>
          </a:solidFill>
        </p:spPr>
        <p:txBody>
          <a:bodyPr>
            <a:spAutoFit/>
          </a:bodyPr>
          <a:lstStyle/>
          <a:p>
            <a:pPr algn="ctr">
              <a:defRPr/>
            </a:pPr>
            <a:r>
              <a:rPr lang="en-US" dirty="0">
                <a:latin typeface="Times New Roman" pitchFamily="18" charset="0"/>
              </a:rPr>
              <a:t>Before</a:t>
            </a:r>
          </a:p>
        </p:txBody>
      </p:sp>
      <p:sp>
        <p:nvSpPr>
          <p:cNvPr id="8" name="TextBox 7"/>
          <p:cNvSpPr txBox="1"/>
          <p:nvPr/>
        </p:nvSpPr>
        <p:spPr>
          <a:xfrm>
            <a:off x="5181600" y="6172200"/>
            <a:ext cx="1066800" cy="461963"/>
          </a:xfrm>
          <a:prstGeom prst="rect">
            <a:avLst/>
          </a:prstGeom>
          <a:solidFill>
            <a:schemeClr val="accent5">
              <a:lumMod val="40000"/>
              <a:lumOff val="60000"/>
            </a:schemeClr>
          </a:solidFill>
        </p:spPr>
        <p:txBody>
          <a:bodyPr>
            <a:spAutoFit/>
          </a:bodyPr>
          <a:lstStyle/>
          <a:p>
            <a:pPr algn="ctr">
              <a:defRPr/>
            </a:pPr>
            <a:r>
              <a:rPr lang="en-US" dirty="0">
                <a:latin typeface="Times New Roman" pitchFamily="18" charset="0"/>
              </a:rPr>
              <a:t>After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0" y="2438400"/>
            <a:ext cx="9144000" cy="4419600"/>
          </a:xfrm>
        </p:spPr>
        <p:txBody>
          <a:bodyPr/>
          <a:lstStyle/>
          <a:p>
            <a:pPr eaLnBrk="1" hangingPunct="1">
              <a:buFontTx/>
              <a:buNone/>
            </a:pPr>
            <a:r>
              <a:rPr lang="en-US" altLang="x-none" sz="2800">
                <a:solidFill>
                  <a:srgbClr val="002060"/>
                </a:solidFill>
              </a:rPr>
              <a:t>P = 10.0 atm          V= 600.mL = 0.600 L</a:t>
            </a:r>
          </a:p>
          <a:p>
            <a:pPr eaLnBrk="1" hangingPunct="1">
              <a:buFontTx/>
              <a:buNone/>
            </a:pPr>
            <a:r>
              <a:rPr lang="en-US" altLang="x-none" sz="2800">
                <a:solidFill>
                  <a:srgbClr val="002060"/>
                </a:solidFill>
              </a:rPr>
              <a:t>n = ?                       R = 0.0821 (L</a:t>
            </a:r>
            <a:r>
              <a:rPr lang="en-US" altLang="x-none" sz="2800" baseline="30000">
                <a:solidFill>
                  <a:srgbClr val="002060"/>
                </a:solidFill>
              </a:rPr>
              <a:t>.</a:t>
            </a:r>
            <a:r>
              <a:rPr lang="en-US" altLang="x-none" sz="2800">
                <a:solidFill>
                  <a:srgbClr val="002060"/>
                </a:solidFill>
              </a:rPr>
              <a:t>atm)/(mol</a:t>
            </a:r>
            <a:r>
              <a:rPr lang="en-US" altLang="x-none" sz="2800" baseline="30000">
                <a:solidFill>
                  <a:srgbClr val="002060"/>
                </a:solidFill>
              </a:rPr>
              <a:t>.</a:t>
            </a:r>
            <a:r>
              <a:rPr lang="en-US" altLang="x-none" sz="2800">
                <a:solidFill>
                  <a:srgbClr val="002060"/>
                </a:solidFill>
              </a:rPr>
              <a:t>K)</a:t>
            </a:r>
          </a:p>
          <a:p>
            <a:pPr eaLnBrk="1" hangingPunct="1">
              <a:buFontTx/>
              <a:buNone/>
            </a:pPr>
            <a:r>
              <a:rPr lang="en-US" altLang="x-none" sz="2800">
                <a:solidFill>
                  <a:srgbClr val="002060"/>
                </a:solidFill>
              </a:rPr>
              <a:t>T = 1010</a:t>
            </a:r>
            <a:r>
              <a:rPr lang="en-US" altLang="x-none" sz="2800" baseline="30000">
                <a:solidFill>
                  <a:srgbClr val="002060"/>
                </a:solidFill>
              </a:rPr>
              <a:t>o</a:t>
            </a:r>
            <a:r>
              <a:rPr lang="en-US" altLang="x-none" sz="2800">
                <a:solidFill>
                  <a:srgbClr val="002060"/>
                </a:solidFill>
              </a:rPr>
              <a:t>C + 273 = 1283K</a:t>
            </a:r>
          </a:p>
          <a:p>
            <a:pPr eaLnBrk="1" hangingPunct="1">
              <a:buFontTx/>
              <a:buNone/>
            </a:pPr>
            <a:r>
              <a:rPr lang="en-US" altLang="x-none" sz="2800">
                <a:solidFill>
                  <a:srgbClr val="002060"/>
                </a:solidFill>
              </a:rPr>
              <a:t>PV = nRT       </a:t>
            </a:r>
          </a:p>
          <a:p>
            <a:pPr eaLnBrk="1" hangingPunct="1">
              <a:buFontTx/>
              <a:buNone/>
            </a:pPr>
            <a:r>
              <a:rPr lang="en-US" altLang="x-none">
                <a:solidFill>
                  <a:srgbClr val="002060"/>
                </a:solidFill>
              </a:rPr>
              <a:t>(10.0atm)(0.600L)= n(0.0821 L</a:t>
            </a:r>
            <a:r>
              <a:rPr lang="en-US" altLang="x-none" baseline="30000">
                <a:solidFill>
                  <a:srgbClr val="002060"/>
                </a:solidFill>
              </a:rPr>
              <a:t>.</a:t>
            </a:r>
            <a:r>
              <a:rPr lang="en-US" altLang="x-none">
                <a:solidFill>
                  <a:srgbClr val="002060"/>
                </a:solidFill>
              </a:rPr>
              <a:t>atm)/(mol</a:t>
            </a:r>
            <a:r>
              <a:rPr lang="en-US" altLang="x-none" baseline="30000">
                <a:solidFill>
                  <a:srgbClr val="002060"/>
                </a:solidFill>
              </a:rPr>
              <a:t>.</a:t>
            </a:r>
            <a:r>
              <a:rPr lang="en-US" altLang="x-none">
                <a:solidFill>
                  <a:srgbClr val="002060"/>
                </a:solidFill>
              </a:rPr>
              <a:t>K)(1283K)</a:t>
            </a:r>
          </a:p>
          <a:p>
            <a:pPr eaLnBrk="1" hangingPunct="1">
              <a:buFontTx/>
              <a:buNone/>
            </a:pPr>
            <a:r>
              <a:rPr lang="en-US" altLang="x-none" sz="2800">
                <a:solidFill>
                  <a:srgbClr val="002060"/>
                </a:solidFill>
              </a:rPr>
              <a:t>n = 0.05696 mol Kr</a:t>
            </a:r>
          </a:p>
          <a:p>
            <a:pPr eaLnBrk="1" hangingPunct="1">
              <a:buFontTx/>
              <a:buNone/>
            </a:pPr>
            <a:r>
              <a:rPr lang="en-US" altLang="x-none" sz="2800">
                <a:solidFill>
                  <a:srgbClr val="002060"/>
                </a:solidFill>
              </a:rPr>
              <a:t>0.05696mol Kr  83.8g Kr     = </a:t>
            </a:r>
            <a:r>
              <a:rPr lang="en-US" altLang="x-none" sz="2800">
                <a:solidFill>
                  <a:srgbClr val="FF0066"/>
                </a:solidFill>
              </a:rPr>
              <a:t>4.77g Kr</a:t>
            </a:r>
          </a:p>
          <a:p>
            <a:pPr eaLnBrk="1" hangingPunct="1">
              <a:buFontTx/>
              <a:buNone/>
            </a:pPr>
            <a:r>
              <a:rPr lang="en-US" altLang="x-none" sz="2800">
                <a:solidFill>
                  <a:srgbClr val="002060"/>
                </a:solidFill>
              </a:rPr>
              <a:t>                         1 mol Kr</a:t>
            </a:r>
          </a:p>
        </p:txBody>
      </p:sp>
      <p:sp>
        <p:nvSpPr>
          <p:cNvPr id="21506" name="Rectangle 2"/>
          <p:cNvSpPr>
            <a:spLocks noGrp="1" noChangeArrowheads="1"/>
          </p:cNvSpPr>
          <p:nvPr>
            <p:ph type="title"/>
          </p:nvPr>
        </p:nvSpPr>
        <p:spPr>
          <a:xfrm>
            <a:off x="228600" y="381000"/>
            <a:ext cx="8610600" cy="1524000"/>
          </a:xfrm>
        </p:spPr>
        <p:txBody>
          <a:bodyPr>
            <a:normAutofit fontScale="90000"/>
          </a:bodyPr>
          <a:lstStyle/>
          <a:p>
            <a:pPr eaLnBrk="1" fontAlgn="auto" hangingPunct="1">
              <a:spcAft>
                <a:spcPts val="0"/>
              </a:spcAft>
              <a:defRPr/>
            </a:pPr>
            <a:r>
              <a:rPr lang="en-US" sz="3600" dirty="0" smtClean="0">
                <a:solidFill>
                  <a:schemeClr val="tx1"/>
                </a:solidFill>
              </a:rPr>
              <a:t>Ex.  </a:t>
            </a:r>
            <a:br>
              <a:rPr lang="en-US" sz="3600" dirty="0" smtClean="0">
                <a:solidFill>
                  <a:schemeClr val="tx1"/>
                </a:solidFill>
              </a:rPr>
            </a:br>
            <a:r>
              <a:rPr lang="en-US" sz="3600" dirty="0" smtClean="0">
                <a:solidFill>
                  <a:schemeClr val="tx1"/>
                </a:solidFill>
              </a:rPr>
              <a:t>How many grams of krypton are present in a 600. </a:t>
            </a:r>
            <a:r>
              <a:rPr lang="en-US" sz="3600" dirty="0" err="1" smtClean="0">
                <a:solidFill>
                  <a:schemeClr val="tx1"/>
                </a:solidFill>
              </a:rPr>
              <a:t>mL</a:t>
            </a:r>
            <a:r>
              <a:rPr lang="en-US" sz="3600" dirty="0" smtClean="0">
                <a:solidFill>
                  <a:schemeClr val="tx1"/>
                </a:solidFill>
              </a:rPr>
              <a:t> container at 1010</a:t>
            </a:r>
            <a:r>
              <a:rPr lang="en-US" sz="3600" baseline="30000" dirty="0" smtClean="0">
                <a:solidFill>
                  <a:schemeClr val="tx1"/>
                </a:solidFill>
              </a:rPr>
              <a:t>o</a:t>
            </a:r>
            <a:r>
              <a:rPr lang="en-US" sz="3600" dirty="0" smtClean="0">
                <a:solidFill>
                  <a:schemeClr val="tx1"/>
                </a:solidFill>
              </a:rPr>
              <a:t>C in which the pressure of krypton is 10.0 </a:t>
            </a:r>
            <a:r>
              <a:rPr lang="en-US" sz="3600" dirty="0" err="1" smtClean="0">
                <a:solidFill>
                  <a:schemeClr val="tx1"/>
                </a:solidFill>
              </a:rPr>
              <a:t>atm</a:t>
            </a:r>
            <a:r>
              <a:rPr lang="en-US" sz="3600" dirty="0" smtClean="0">
                <a:solidFill>
                  <a:schemeClr val="tx1"/>
                </a:solidFill>
              </a:rPr>
              <a:t>?  </a:t>
            </a:r>
            <a:endParaRPr lang="en-US" dirty="0" smtClean="0">
              <a:solidFill>
                <a:schemeClr val="tx1"/>
              </a:solidFill>
            </a:endParaRPr>
          </a:p>
        </p:txBody>
      </p:sp>
      <p:sp>
        <p:nvSpPr>
          <p:cNvPr id="43012" name="Line 4"/>
          <p:cNvSpPr>
            <a:spLocks noChangeShapeType="1"/>
          </p:cNvSpPr>
          <p:nvPr/>
        </p:nvSpPr>
        <p:spPr bwMode="auto">
          <a:xfrm>
            <a:off x="304800" y="5715000"/>
            <a:ext cx="419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3" name="Line 5"/>
          <p:cNvSpPr>
            <a:spLocks noChangeShapeType="1"/>
          </p:cNvSpPr>
          <p:nvPr/>
        </p:nvSpPr>
        <p:spPr bwMode="auto">
          <a:xfrm>
            <a:off x="2895600" y="52578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4" name="Rectangle 6"/>
          <p:cNvSpPr>
            <a:spLocks noChangeArrowheads="1"/>
          </p:cNvSpPr>
          <p:nvPr/>
        </p:nvSpPr>
        <p:spPr bwMode="auto">
          <a:xfrm>
            <a:off x="228600" y="0"/>
            <a:ext cx="8686800" cy="22098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pic>
        <p:nvPicPr>
          <p:cNvPr id="430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800600"/>
            <a:ext cx="1371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4419600" cy="762000"/>
          </a:xfrm>
          <a:solidFill>
            <a:schemeClr val="accent2">
              <a:lumMod val="75000"/>
            </a:schemeClr>
          </a:solidFill>
        </p:spPr>
        <p:txBody>
          <a:bodyPr/>
          <a:lstStyle/>
          <a:p>
            <a:pPr eaLnBrk="1" fontAlgn="auto" hangingPunct="1">
              <a:spcAft>
                <a:spcPts val="0"/>
              </a:spcAft>
              <a:defRPr/>
            </a:pPr>
            <a:r>
              <a:rPr lang="en-US" dirty="0" smtClean="0"/>
              <a:t>KMT Revisited</a:t>
            </a:r>
          </a:p>
        </p:txBody>
      </p:sp>
      <p:sp>
        <p:nvSpPr>
          <p:cNvPr id="16387" name="TextBox 2"/>
          <p:cNvSpPr txBox="1">
            <a:spLocks noChangeArrowheads="1"/>
          </p:cNvSpPr>
          <p:nvPr/>
        </p:nvSpPr>
        <p:spPr bwMode="auto">
          <a:xfrm>
            <a:off x="228600" y="7620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sz="2800"/>
          </a:p>
        </p:txBody>
      </p:sp>
      <p:sp>
        <p:nvSpPr>
          <p:cNvPr id="4100" name="Rectangle 4"/>
          <p:cNvSpPr>
            <a:spLocks noChangeArrowheads="1"/>
          </p:cNvSpPr>
          <p:nvPr/>
        </p:nvSpPr>
        <p:spPr bwMode="auto">
          <a:xfrm>
            <a:off x="152400" y="1066800"/>
            <a:ext cx="8991600" cy="5294313"/>
          </a:xfrm>
          <a:prstGeom prst="rect">
            <a:avLst/>
          </a:prstGeom>
          <a:solidFill>
            <a:schemeClr val="tx2">
              <a:lumMod val="25000"/>
            </a:schemeClr>
          </a:solidFill>
          <a:ln w="9525">
            <a:noFill/>
            <a:miter lim="800000"/>
            <a:headEnd/>
            <a:tailEnd/>
          </a:ln>
          <a:effectLst/>
        </p:spPr>
        <p:txBody>
          <a:bodyPr lIns="0" tIns="0" rIns="0" bIns="0" anchor="ctr">
            <a:spAutoFit/>
          </a:bodyPr>
          <a:lstStyle/>
          <a:p>
            <a:pPr>
              <a:defRPr/>
            </a:pPr>
            <a:r>
              <a:rPr lang="en-US" sz="4000" b="1" dirty="0">
                <a:latin typeface="Times New Roman" pitchFamily="18" charset="0"/>
                <a:cs typeface="Times New Roman" pitchFamily="18" charset="0"/>
              </a:rPr>
              <a:t>States that:</a:t>
            </a:r>
            <a:endParaRPr lang="en-US" sz="4000" u="sng" dirty="0">
              <a:latin typeface="Times New Roman" pitchFamily="18" charset="0"/>
              <a:cs typeface="Times New Roman" pitchFamily="18" charset="0"/>
            </a:endParaRPr>
          </a:p>
          <a:p>
            <a:pPr>
              <a:buFontTx/>
              <a:buChar char="•"/>
              <a:defRPr/>
            </a:pPr>
            <a:r>
              <a:rPr lang="en-US" sz="4000" dirty="0">
                <a:latin typeface="Times New Roman" pitchFamily="18" charset="0"/>
                <a:ea typeface="Times New Roman" pitchFamily="18" charset="0"/>
              </a:rPr>
              <a:t>Gases are composed of particles that are considered to be hard spheres with little volume.</a:t>
            </a:r>
          </a:p>
          <a:p>
            <a:pPr>
              <a:buFontTx/>
              <a:buChar char="•"/>
              <a:defRPr/>
            </a:pPr>
            <a:r>
              <a:rPr lang="en-US" sz="4000" dirty="0">
                <a:latin typeface="Times New Roman" pitchFamily="18" charset="0"/>
                <a:ea typeface="Times New Roman" pitchFamily="18" charset="0"/>
              </a:rPr>
              <a:t>These particles are spaced far apart from one another and are in constant motion.</a:t>
            </a:r>
          </a:p>
          <a:p>
            <a:pPr>
              <a:buFontTx/>
              <a:buChar char="•"/>
              <a:defRPr/>
            </a:pPr>
            <a:r>
              <a:rPr lang="en-US" sz="4000" dirty="0">
                <a:latin typeface="Times New Roman" pitchFamily="18" charset="0"/>
                <a:ea typeface="Times New Roman" pitchFamily="18" charset="0"/>
              </a:rPr>
              <a:t>They collide in a perfectly elastic manner so that energy is never lost.</a:t>
            </a:r>
            <a:endParaRPr lang="en-US" sz="4000" dirty="0">
              <a:latin typeface="Times New Roman" pitchFamily="18" charset="0"/>
            </a:endParaRPr>
          </a:p>
          <a:p>
            <a:pPr>
              <a:defRPr/>
            </a:pP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 to="" calcmode="lin" valueType="num">
                                      <p:cBhvr>
                                        <p:cTn id="7" dur="1" fill="hold"/>
                                        <p:tgtEl>
                                          <p:spTgt spid="4100">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 to="" calcmode="lin" valueType="num">
                                      <p:cBhvr>
                                        <p:cTn id="12" dur="1" fill="hold"/>
                                        <p:tgtEl>
                                          <p:spTgt spid="4100">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100">
                                            <p:txEl>
                                              <p:pRg st="3" end="3"/>
                                            </p:txEl>
                                          </p:spTgt>
                                        </p:tgtEl>
                                        <p:attrNameLst>
                                          <p:attrName>style.visibility</p:attrName>
                                        </p:attrNameLst>
                                      </p:cBhvr>
                                      <p:to>
                                        <p:strVal val="visible"/>
                                      </p:to>
                                    </p:set>
                                    <p:anim to="" calcmode="lin" valueType="num">
                                      <p:cBhvr>
                                        <p:cTn id="17" dur="1" fill="hold"/>
                                        <p:tgtEl>
                                          <p:spTgt spid="4100">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pPr eaLnBrk="1" hangingPunct="1">
              <a:buFontTx/>
              <a:buNone/>
            </a:pPr>
            <a:r>
              <a:rPr lang="en-US" altLang="x-none"/>
              <a:t>0.05696 mol Kr   6.02 x 10</a:t>
            </a:r>
            <a:r>
              <a:rPr lang="en-US" altLang="x-none" baseline="30000"/>
              <a:t>23</a:t>
            </a:r>
            <a:r>
              <a:rPr lang="en-US" altLang="x-none"/>
              <a:t> atoms Kr</a:t>
            </a:r>
          </a:p>
          <a:p>
            <a:pPr eaLnBrk="1" hangingPunct="1">
              <a:buFontTx/>
              <a:buNone/>
            </a:pPr>
            <a:r>
              <a:rPr lang="en-US" altLang="x-none"/>
              <a:t>                             1 mol Kr</a:t>
            </a:r>
          </a:p>
          <a:p>
            <a:pPr eaLnBrk="1" hangingPunct="1">
              <a:buFontTx/>
              <a:buNone/>
            </a:pPr>
            <a:r>
              <a:rPr lang="en-US" altLang="x-none"/>
              <a:t>= </a:t>
            </a:r>
            <a:r>
              <a:rPr lang="en-US" altLang="x-none">
                <a:solidFill>
                  <a:srgbClr val="FF0066"/>
                </a:solidFill>
              </a:rPr>
              <a:t>3.43 x 10</a:t>
            </a:r>
            <a:r>
              <a:rPr lang="en-US" altLang="x-none" baseline="30000">
                <a:solidFill>
                  <a:srgbClr val="FF0066"/>
                </a:solidFill>
              </a:rPr>
              <a:t>22</a:t>
            </a:r>
            <a:r>
              <a:rPr lang="en-US" altLang="x-none">
                <a:solidFill>
                  <a:srgbClr val="FF0066"/>
                </a:solidFill>
              </a:rPr>
              <a:t> atoms Kr</a:t>
            </a:r>
          </a:p>
        </p:txBody>
      </p:sp>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smtClean="0">
                <a:solidFill>
                  <a:schemeClr val="tx1"/>
                </a:solidFill>
              </a:rPr>
              <a:t>How many atoms is this?</a:t>
            </a:r>
            <a:r>
              <a:rPr lang="en-US" smtClean="0">
                <a:solidFill>
                  <a:schemeClr val="tx1"/>
                </a:solidFill>
              </a:rPr>
              <a:t/>
            </a:r>
            <a:br>
              <a:rPr lang="en-US" smtClean="0">
                <a:solidFill>
                  <a:schemeClr val="tx1"/>
                </a:solidFill>
              </a:rPr>
            </a:br>
            <a:endParaRPr lang="en-US" smtClean="0">
              <a:solidFill>
                <a:schemeClr val="tx1"/>
              </a:solidFill>
            </a:endParaRPr>
          </a:p>
        </p:txBody>
      </p:sp>
      <p:sp>
        <p:nvSpPr>
          <p:cNvPr id="44036" name="Line 4"/>
          <p:cNvSpPr>
            <a:spLocks noChangeShapeType="1"/>
          </p:cNvSpPr>
          <p:nvPr/>
        </p:nvSpPr>
        <p:spPr bwMode="auto">
          <a:xfrm>
            <a:off x="685800" y="19812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7" name="Line 5"/>
          <p:cNvSpPr>
            <a:spLocks noChangeShapeType="1"/>
          </p:cNvSpPr>
          <p:nvPr/>
        </p:nvSpPr>
        <p:spPr bwMode="auto">
          <a:xfrm>
            <a:off x="3429000" y="12954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8" name="Rectangle 6"/>
          <p:cNvSpPr>
            <a:spLocks noChangeArrowheads="1"/>
          </p:cNvSpPr>
          <p:nvPr/>
        </p:nvSpPr>
        <p:spPr bwMode="auto">
          <a:xfrm>
            <a:off x="304800" y="228600"/>
            <a:ext cx="5867400" cy="7620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Gas Molecules:  Mixtures and Movements</a:t>
            </a:r>
            <a:endParaRPr lang="en-US" dirty="0"/>
          </a:p>
        </p:txBody>
      </p:sp>
      <p:pic>
        <p:nvPicPr>
          <p:cNvPr id="450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948"/>
          <a:stretch>
            <a:fillRect/>
          </a:stretch>
        </p:blipFill>
        <p:spPr>
          <a:xfrm>
            <a:off x="1219200" y="1752600"/>
            <a:ext cx="6781800" cy="4230688"/>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457200"/>
            <a:ext cx="8305800" cy="2971800"/>
          </a:xfrm>
        </p:spPr>
        <p:txBody>
          <a:bodyPr/>
          <a:lstStyle/>
          <a:p>
            <a:pPr eaLnBrk="1" fontAlgn="auto" hangingPunct="1">
              <a:spcAft>
                <a:spcPts val="0"/>
              </a:spcAft>
              <a:defRPr/>
            </a:pPr>
            <a:r>
              <a:rPr lang="en-US" dirty="0" smtClean="0"/>
              <a:t>Avogadro’s Hypothesis (1811)</a:t>
            </a:r>
            <a:r>
              <a:rPr lang="en-US" sz="3600" dirty="0" smtClean="0"/>
              <a:t/>
            </a:r>
            <a:br>
              <a:rPr lang="en-US" sz="3600" dirty="0" smtClean="0"/>
            </a:br>
            <a:r>
              <a:rPr lang="en-US" sz="3600" dirty="0" smtClean="0"/>
              <a:t/>
            </a:r>
            <a:br>
              <a:rPr lang="en-US" sz="3600" dirty="0" smtClean="0"/>
            </a:br>
            <a:r>
              <a:rPr lang="en-US" sz="3600" dirty="0" smtClean="0"/>
              <a:t>Equal volume of gases at the same temperature and pressure contain equal numbers of particles.  </a:t>
            </a:r>
            <a:endParaRPr lang="en-US" dirty="0" smtClean="0"/>
          </a:p>
        </p:txBody>
      </p:sp>
      <p:sp>
        <p:nvSpPr>
          <p:cNvPr id="3" name="Rectangle 2"/>
          <p:cNvSpPr/>
          <p:nvPr/>
        </p:nvSpPr>
        <p:spPr>
          <a:xfrm>
            <a:off x="457200" y="3886200"/>
            <a:ext cx="8305800" cy="1754326"/>
          </a:xfrm>
          <a:prstGeom prst="rect">
            <a:avLst/>
          </a:prstGeom>
          <a:noFill/>
          <a:ln>
            <a:solidFill>
              <a:srgbClr val="FFFF00"/>
            </a:solidFill>
          </a:ln>
        </p:spPr>
        <p:txBody>
          <a:bodyPr>
            <a:spAutoFit/>
          </a:bodyPr>
          <a:lstStyle/>
          <a:p>
            <a:pPr algn="ctr">
              <a:defRPr/>
            </a:pPr>
            <a:r>
              <a:rPr lang="en-US" sz="5400" b="1" dirty="0">
                <a:ln w="31550" cmpd="sng">
                  <a:gradFill>
                    <a:gsLst>
                      <a:gs pos="0">
                        <a:srgbClr val="000082"/>
                      </a:gs>
                      <a:gs pos="30000">
                        <a:srgbClr val="66008F"/>
                      </a:gs>
                      <a:gs pos="64999">
                        <a:srgbClr val="BA0066"/>
                      </a:gs>
                      <a:gs pos="89999">
                        <a:srgbClr val="FF0000"/>
                      </a:gs>
                      <a:gs pos="100000">
                        <a:srgbClr val="FF8200"/>
                      </a:gs>
                    </a:gsLst>
                    <a:lin ang="5400000" scaled="0"/>
                  </a:gradFill>
                  <a:prstDash val="solid"/>
                </a:ln>
                <a:solidFill>
                  <a:srgbClr val="FF0066"/>
                </a:solidFill>
                <a:effectLst>
                  <a:outerShdw blurRad="41275" dist="12700" dir="12000000" algn="tl" rotWithShape="0">
                    <a:srgbClr val="000000">
                      <a:alpha val="40000"/>
                    </a:srgbClr>
                  </a:outerShdw>
                </a:effectLst>
                <a:latin typeface="Times New Roman" pitchFamily="18" charset="0"/>
              </a:rPr>
              <a:t>At STP, 1 mol (6.02 x 10</a:t>
            </a:r>
            <a:r>
              <a:rPr lang="en-US" sz="5400" b="1" baseline="30000" dirty="0">
                <a:ln w="31550" cmpd="sng">
                  <a:gradFill>
                    <a:gsLst>
                      <a:gs pos="0">
                        <a:srgbClr val="000082"/>
                      </a:gs>
                      <a:gs pos="30000">
                        <a:srgbClr val="66008F"/>
                      </a:gs>
                      <a:gs pos="64999">
                        <a:srgbClr val="BA0066"/>
                      </a:gs>
                      <a:gs pos="89999">
                        <a:srgbClr val="FF0000"/>
                      </a:gs>
                      <a:gs pos="100000">
                        <a:srgbClr val="FF8200"/>
                      </a:gs>
                    </a:gsLst>
                    <a:lin ang="5400000" scaled="0"/>
                  </a:gradFill>
                  <a:prstDash val="solid"/>
                </a:ln>
                <a:solidFill>
                  <a:srgbClr val="FF0066"/>
                </a:solidFill>
                <a:effectLst>
                  <a:outerShdw blurRad="41275" dist="12700" dir="12000000" algn="tl" rotWithShape="0">
                    <a:srgbClr val="000000">
                      <a:alpha val="40000"/>
                    </a:srgbClr>
                  </a:outerShdw>
                </a:effectLst>
                <a:latin typeface="Times New Roman" pitchFamily="18" charset="0"/>
              </a:rPr>
              <a:t>23</a:t>
            </a:r>
            <a:r>
              <a:rPr lang="en-US" sz="5400" b="1" dirty="0">
                <a:ln w="31550" cmpd="sng">
                  <a:gradFill>
                    <a:gsLst>
                      <a:gs pos="0">
                        <a:srgbClr val="000082"/>
                      </a:gs>
                      <a:gs pos="30000">
                        <a:srgbClr val="66008F"/>
                      </a:gs>
                      <a:gs pos="64999">
                        <a:srgbClr val="BA0066"/>
                      </a:gs>
                      <a:gs pos="89999">
                        <a:srgbClr val="FF0000"/>
                      </a:gs>
                      <a:gs pos="100000">
                        <a:srgbClr val="FF8200"/>
                      </a:gs>
                    </a:gsLst>
                    <a:lin ang="5400000" scaled="0"/>
                  </a:gradFill>
                  <a:prstDash val="solid"/>
                </a:ln>
                <a:solidFill>
                  <a:srgbClr val="FF0066"/>
                </a:solidFill>
                <a:effectLst>
                  <a:outerShdw blurRad="41275" dist="12700" dir="12000000" algn="tl" rotWithShape="0">
                    <a:srgbClr val="000000">
                      <a:alpha val="40000"/>
                    </a:srgbClr>
                  </a:outerShdw>
                </a:effectLst>
                <a:latin typeface="Times New Roman" pitchFamily="18" charset="0"/>
              </a:rPr>
              <a:t> particles of gas) = 22.4L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133600"/>
            <a:ext cx="7772400" cy="1143000"/>
          </a:xfrm>
        </p:spPr>
        <p:txBody>
          <a:bodyPr>
            <a:normAutofit fontScale="90000"/>
          </a:bodyPr>
          <a:lstStyle/>
          <a:p>
            <a:pPr eaLnBrk="1" fontAlgn="auto" hangingPunct="1">
              <a:spcAft>
                <a:spcPts val="0"/>
              </a:spcAft>
              <a:defRPr/>
            </a:pPr>
            <a:r>
              <a:rPr lang="en-US" smtClean="0">
                <a:solidFill>
                  <a:schemeClr val="tx1"/>
                </a:solidFill>
              </a:rPr>
              <a:t/>
            </a:r>
            <a:br>
              <a:rPr lang="en-US" smtClean="0">
                <a:solidFill>
                  <a:schemeClr val="tx1"/>
                </a:solidFill>
              </a:rPr>
            </a:br>
            <a:r>
              <a:rPr lang="en-US" u="sng" smtClean="0">
                <a:solidFill>
                  <a:schemeClr val="tx1"/>
                </a:solidFill>
              </a:rPr>
              <a:t>Dalton’s Law of Partial Pressure</a:t>
            </a:r>
            <a:br>
              <a:rPr lang="en-US" u="sng" smtClean="0">
                <a:solidFill>
                  <a:schemeClr val="tx1"/>
                </a:solidFill>
              </a:rPr>
            </a:br>
            <a:r>
              <a:rPr lang="en-US" smtClean="0">
                <a:solidFill>
                  <a:schemeClr val="tx1"/>
                </a:solidFill>
              </a:rPr>
              <a:t>-At constant volume and temperature, the total pressure exerted by a mixture of gases is equal to the sum of the partial pressures.</a:t>
            </a:r>
            <a:br>
              <a:rPr lang="en-US" smtClean="0">
                <a:solidFill>
                  <a:schemeClr val="tx1"/>
                </a:solidFill>
              </a:rPr>
            </a:br>
            <a:r>
              <a:rPr lang="en-US" smtClean="0">
                <a:solidFill>
                  <a:schemeClr val="tx1"/>
                </a:solidFill>
              </a:rPr>
              <a:t>           P</a:t>
            </a:r>
            <a:r>
              <a:rPr lang="en-US" baseline="-25000" smtClean="0">
                <a:solidFill>
                  <a:schemeClr val="tx1"/>
                </a:solidFill>
              </a:rPr>
              <a:t>total</a:t>
            </a:r>
            <a:r>
              <a:rPr lang="en-US" smtClean="0">
                <a:solidFill>
                  <a:schemeClr val="tx1"/>
                </a:solidFill>
              </a:rPr>
              <a:t> = P</a:t>
            </a:r>
            <a:r>
              <a:rPr lang="en-US" baseline="-25000" smtClean="0">
                <a:solidFill>
                  <a:schemeClr val="tx1"/>
                </a:solidFill>
              </a:rPr>
              <a:t>1</a:t>
            </a:r>
            <a:r>
              <a:rPr lang="en-US" smtClean="0">
                <a:solidFill>
                  <a:schemeClr val="tx1"/>
                </a:solidFill>
              </a:rPr>
              <a:t> + P</a:t>
            </a:r>
            <a:r>
              <a:rPr lang="en-US" baseline="-25000" smtClean="0">
                <a:solidFill>
                  <a:schemeClr val="tx1"/>
                </a:solidFill>
              </a:rPr>
              <a:t>2</a:t>
            </a:r>
            <a:r>
              <a:rPr lang="en-US" smtClean="0">
                <a:solidFill>
                  <a:schemeClr val="tx1"/>
                </a:solidFill>
              </a:rPr>
              <a:t> + P </a:t>
            </a:r>
            <a:r>
              <a:rPr lang="en-US" baseline="-25000" smtClean="0">
                <a:solidFill>
                  <a:schemeClr val="tx1"/>
                </a:solidFill>
              </a:rPr>
              <a:t>3</a:t>
            </a:r>
            <a:r>
              <a:rPr lang="en-US" smtClean="0">
                <a:solidFill>
                  <a:schemeClr val="tx1"/>
                </a:solidFill>
              </a:rPr>
              <a:t> …</a:t>
            </a:r>
            <a:br>
              <a:rPr lang="en-US" smtClean="0">
                <a:solidFill>
                  <a:schemeClr val="tx1"/>
                </a:solidFill>
              </a:rPr>
            </a:br>
            <a:r>
              <a:rPr lang="en-US" smtClean="0">
                <a:solidFill>
                  <a:schemeClr val="tx1"/>
                </a:solidFill>
              </a:rPr>
              <a:t/>
            </a:r>
            <a:br>
              <a:rPr lang="en-US" smtClean="0">
                <a:solidFill>
                  <a:schemeClr val="tx1"/>
                </a:solidFill>
              </a:rPr>
            </a:br>
            <a:endParaRPr lang="en-US"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62000" y="3429000"/>
            <a:ext cx="7772400" cy="4114800"/>
          </a:xfrm>
        </p:spPr>
        <p:txBody>
          <a:bodyPr/>
          <a:lstStyle/>
          <a:p>
            <a:pPr eaLnBrk="1" hangingPunct="1">
              <a:buFontTx/>
              <a:buNone/>
            </a:pPr>
            <a:r>
              <a:rPr lang="en-US" altLang="x-none"/>
              <a:t>P</a:t>
            </a:r>
            <a:r>
              <a:rPr lang="en-US" altLang="x-none" baseline="-25000"/>
              <a:t>1</a:t>
            </a:r>
            <a:r>
              <a:rPr lang="en-US" altLang="x-none"/>
              <a:t> + P</a:t>
            </a:r>
            <a:r>
              <a:rPr lang="en-US" altLang="x-none" baseline="-25000"/>
              <a:t>2</a:t>
            </a:r>
            <a:r>
              <a:rPr lang="en-US" altLang="x-none"/>
              <a:t> = P</a:t>
            </a:r>
            <a:r>
              <a:rPr lang="en-US" altLang="x-none" baseline="-25000"/>
              <a:t>total</a:t>
            </a:r>
            <a:endParaRPr lang="en-US" altLang="x-none"/>
          </a:p>
          <a:p>
            <a:pPr eaLnBrk="1" hangingPunct="1">
              <a:buFontTx/>
              <a:buNone/>
            </a:pPr>
            <a:endParaRPr lang="en-US" altLang="x-none"/>
          </a:p>
          <a:p>
            <a:pPr eaLnBrk="1" hangingPunct="1">
              <a:buFontTx/>
              <a:buNone/>
            </a:pPr>
            <a:r>
              <a:rPr lang="en-US" altLang="x-none"/>
              <a:t>725 mm Hg + 426 mm Hg </a:t>
            </a:r>
          </a:p>
          <a:p>
            <a:pPr eaLnBrk="1" hangingPunct="1">
              <a:buFontTx/>
              <a:buNone/>
            </a:pPr>
            <a:r>
              <a:rPr lang="en-US" altLang="x-none"/>
              <a:t>= </a:t>
            </a:r>
            <a:r>
              <a:rPr lang="en-US" altLang="x-none" sz="4000">
                <a:solidFill>
                  <a:schemeClr val="accent2"/>
                </a:solidFill>
              </a:rPr>
              <a:t>1151 mm Hg</a:t>
            </a:r>
          </a:p>
        </p:txBody>
      </p:sp>
      <p:sp>
        <p:nvSpPr>
          <p:cNvPr id="32770" name="Rectangle 2"/>
          <p:cNvSpPr>
            <a:spLocks noGrp="1" noChangeArrowheads="1"/>
          </p:cNvSpPr>
          <p:nvPr>
            <p:ph type="title"/>
          </p:nvPr>
        </p:nvSpPr>
        <p:spPr>
          <a:xfrm>
            <a:off x="762000" y="2514600"/>
            <a:ext cx="7772400" cy="1143000"/>
          </a:xfrm>
        </p:spPr>
        <p:txBody>
          <a:bodyPr>
            <a:normAutofit fontScale="90000"/>
          </a:bodyPr>
          <a:lstStyle/>
          <a:p>
            <a:pPr eaLnBrk="1" fontAlgn="auto" hangingPunct="1">
              <a:spcAft>
                <a:spcPts val="0"/>
              </a:spcAft>
              <a:defRPr/>
            </a:pPr>
            <a:r>
              <a:rPr lang="en-US" sz="3200" smtClean="0">
                <a:solidFill>
                  <a:schemeClr val="tx1"/>
                </a:solidFill>
              </a:rPr>
              <a:t>Example:  </a:t>
            </a:r>
            <a:br>
              <a:rPr lang="en-US" sz="3200" smtClean="0">
                <a:solidFill>
                  <a:schemeClr val="tx1"/>
                </a:solidFill>
              </a:rPr>
            </a:br>
            <a:r>
              <a:rPr lang="en-US" sz="3200" smtClean="0">
                <a:solidFill>
                  <a:schemeClr val="tx1"/>
                </a:solidFill>
              </a:rPr>
              <a:t>	Determine the total pressure of a gas mixture that contains nitrogen and oxygen if the partial pressure of the nitrogen is 725 mm Hg and the partial pressure of the oxygen is 426 mm Hg.</a:t>
            </a:r>
            <a:br>
              <a:rPr lang="en-US" sz="3200" smtClean="0">
                <a:solidFill>
                  <a:schemeClr val="tx1"/>
                </a:solidFill>
              </a:rPr>
            </a:br>
            <a:r>
              <a:rPr lang="en-US" smtClean="0">
                <a:solidFill>
                  <a:schemeClr val="tx1"/>
                </a:solidFill>
              </a:rPr>
              <a:t/>
            </a:r>
            <a:br>
              <a:rPr lang="en-US" smtClean="0">
                <a:solidFill>
                  <a:schemeClr val="tx1"/>
                </a:solidFill>
              </a:rPr>
            </a:br>
            <a:r>
              <a:rPr lang="en-US" smtClean="0">
                <a:solidFill>
                  <a:schemeClr val="tx1"/>
                </a:solidFill>
              </a:rPr>
              <a:t/>
            </a:r>
            <a:br>
              <a:rPr lang="en-US" smtClean="0">
                <a:solidFill>
                  <a:schemeClr val="tx1"/>
                </a:solidFill>
              </a:rPr>
            </a:br>
            <a:r>
              <a:rPr lang="en-US" smtClean="0">
                <a:solidFill>
                  <a:schemeClr val="tx1"/>
                </a:solidFill>
              </a:rPr>
              <a:t/>
            </a:r>
            <a:br>
              <a:rPr lang="en-US" smtClean="0">
                <a:solidFill>
                  <a:schemeClr val="tx1"/>
                </a:solidFill>
              </a:rPr>
            </a:br>
            <a:endParaRPr lang="en-US" smtClean="0">
              <a:solidFill>
                <a:schemeClr val="tx1"/>
              </a:solidFill>
            </a:endParaRPr>
          </a:p>
        </p:txBody>
      </p:sp>
      <p:sp>
        <p:nvSpPr>
          <p:cNvPr id="48132" name="Rectangle 4"/>
          <p:cNvSpPr>
            <a:spLocks noChangeArrowheads="1"/>
          </p:cNvSpPr>
          <p:nvPr/>
        </p:nvSpPr>
        <p:spPr bwMode="auto">
          <a:xfrm>
            <a:off x="609600" y="228600"/>
            <a:ext cx="8077200" cy="31242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343400"/>
            <a:ext cx="20097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12762" y="304800"/>
            <a:ext cx="8153400" cy="3886200"/>
          </a:xfrm>
        </p:spPr>
        <p:txBody>
          <a:bodyPr>
            <a:noAutofit/>
          </a:bodyPr>
          <a:lstStyle/>
          <a:p>
            <a:pPr eaLnBrk="1" fontAlgn="auto" hangingPunct="1">
              <a:spcAft>
                <a:spcPts val="0"/>
              </a:spcAft>
              <a:defRPr/>
            </a:pPr>
            <a:r>
              <a:rPr lang="en-US" sz="3200" dirty="0" smtClean="0">
                <a:solidFill>
                  <a:schemeClr val="tx1"/>
                </a:solidFill>
              </a:rPr>
              <a:t>	</a:t>
            </a:r>
            <a:r>
              <a:rPr lang="en-US" sz="2800" dirty="0" smtClean="0">
                <a:solidFill>
                  <a:schemeClr val="tx1"/>
                </a:solidFill>
              </a:rPr>
              <a:t>Gases are often collected by water displacement.  The total of the gas pressure plus the water vapor pressure is equal to the atmospheric pressure.  When we work a problem like this we must always look up and subtract the water vapor pressure to get the gas pressure.</a:t>
            </a:r>
            <a:br>
              <a:rPr lang="en-US" sz="2800" dirty="0" smtClean="0">
                <a:solidFill>
                  <a:schemeClr val="tx1"/>
                </a:solidFill>
              </a:rPr>
            </a:b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pic>
        <p:nvPicPr>
          <p:cNvPr id="3" name="Picture 2" descr="7522n05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3581400"/>
            <a:ext cx="91090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62000" y="3505200"/>
            <a:ext cx="7772400" cy="4114800"/>
          </a:xfrm>
        </p:spPr>
        <p:txBody>
          <a:bodyPr/>
          <a:lstStyle/>
          <a:p>
            <a:pPr eaLnBrk="1" hangingPunct="1">
              <a:buFontTx/>
              <a:buNone/>
            </a:pPr>
            <a:r>
              <a:rPr lang="en-US" altLang="x-none" sz="3600">
                <a:solidFill>
                  <a:srgbClr val="7030A0"/>
                </a:solidFill>
              </a:rPr>
              <a:t>P</a:t>
            </a:r>
            <a:r>
              <a:rPr lang="en-US" altLang="x-none" sz="3600" baseline="-25000">
                <a:solidFill>
                  <a:srgbClr val="7030A0"/>
                </a:solidFill>
              </a:rPr>
              <a:t>H2O</a:t>
            </a:r>
            <a:r>
              <a:rPr lang="en-US" altLang="x-none" sz="3600">
                <a:solidFill>
                  <a:srgbClr val="7030A0"/>
                </a:solidFill>
              </a:rPr>
              <a:t> + P</a:t>
            </a:r>
            <a:r>
              <a:rPr lang="en-US" altLang="x-none" sz="3600" baseline="-25000">
                <a:solidFill>
                  <a:srgbClr val="7030A0"/>
                </a:solidFill>
              </a:rPr>
              <a:t>N2</a:t>
            </a:r>
            <a:r>
              <a:rPr lang="en-US" altLang="x-none" sz="3600">
                <a:solidFill>
                  <a:srgbClr val="7030A0"/>
                </a:solidFill>
              </a:rPr>
              <a:t> = P</a:t>
            </a:r>
            <a:r>
              <a:rPr lang="en-US" altLang="x-none" sz="3600" baseline="-25000">
                <a:solidFill>
                  <a:srgbClr val="7030A0"/>
                </a:solidFill>
              </a:rPr>
              <a:t>total</a:t>
            </a:r>
          </a:p>
          <a:p>
            <a:pPr eaLnBrk="1" hangingPunct="1">
              <a:buFontTx/>
              <a:buNone/>
            </a:pPr>
            <a:r>
              <a:rPr lang="en-US" altLang="x-none" sz="3600"/>
              <a:t>17.5 mm Hg + P</a:t>
            </a:r>
            <a:r>
              <a:rPr lang="en-US" altLang="x-none" sz="3600" baseline="-25000"/>
              <a:t>N2</a:t>
            </a:r>
            <a:r>
              <a:rPr lang="en-US" altLang="x-none" sz="3600"/>
              <a:t> = 752 mm Hg</a:t>
            </a:r>
          </a:p>
          <a:p>
            <a:pPr eaLnBrk="1" hangingPunct="1">
              <a:buFontTx/>
              <a:buNone/>
            </a:pPr>
            <a:r>
              <a:rPr lang="en-US" altLang="x-none" sz="3600"/>
              <a:t>P</a:t>
            </a:r>
            <a:r>
              <a:rPr lang="en-US" altLang="x-none" sz="3600" baseline="-25000"/>
              <a:t>N2</a:t>
            </a:r>
            <a:r>
              <a:rPr lang="en-US" altLang="x-none" sz="3600"/>
              <a:t> = </a:t>
            </a:r>
            <a:r>
              <a:rPr lang="en-US" altLang="x-none" sz="3600">
                <a:solidFill>
                  <a:schemeClr val="accent2"/>
                </a:solidFill>
              </a:rPr>
              <a:t>735 mm Hg</a:t>
            </a:r>
            <a:endParaRPr lang="en-US" altLang="x-none" sz="3600"/>
          </a:p>
        </p:txBody>
      </p:sp>
      <p:sp>
        <p:nvSpPr>
          <p:cNvPr id="34818" name="Rectangle 2"/>
          <p:cNvSpPr>
            <a:spLocks noGrp="1" noChangeArrowheads="1"/>
          </p:cNvSpPr>
          <p:nvPr>
            <p:ph type="title"/>
          </p:nvPr>
        </p:nvSpPr>
        <p:spPr>
          <a:xfrm>
            <a:off x="381000" y="1676400"/>
            <a:ext cx="8229600" cy="1676400"/>
          </a:xfrm>
        </p:spPr>
        <p:txBody>
          <a:bodyPr>
            <a:normAutofit fontScale="90000"/>
          </a:bodyPr>
          <a:lstStyle/>
          <a:p>
            <a:pPr eaLnBrk="1" fontAlgn="auto" hangingPunct="1">
              <a:spcAft>
                <a:spcPts val="0"/>
              </a:spcAft>
              <a:defRPr/>
            </a:pPr>
            <a:r>
              <a:rPr lang="en-US" sz="3200" smtClean="0">
                <a:solidFill>
                  <a:schemeClr val="tx1"/>
                </a:solidFill>
              </a:rPr>
              <a:t>Example: </a:t>
            </a:r>
            <a:br>
              <a:rPr lang="en-US" sz="3200" smtClean="0">
                <a:solidFill>
                  <a:schemeClr val="tx1"/>
                </a:solidFill>
              </a:rPr>
            </a:br>
            <a:r>
              <a:rPr lang="en-US" sz="3200" smtClean="0">
                <a:solidFill>
                  <a:schemeClr val="tx1"/>
                </a:solidFill>
              </a:rPr>
              <a:t>A sample of N</a:t>
            </a:r>
            <a:r>
              <a:rPr lang="en-US" sz="3200" baseline="-25000" smtClean="0">
                <a:solidFill>
                  <a:schemeClr val="tx1"/>
                </a:solidFill>
              </a:rPr>
              <a:t>2</a:t>
            </a:r>
            <a:r>
              <a:rPr lang="en-US" sz="3200" smtClean="0">
                <a:solidFill>
                  <a:schemeClr val="tx1"/>
                </a:solidFill>
              </a:rPr>
              <a:t> gas is collected by the downward displacement of water from an inverted bottle.  What is the partial pressure of the N</a:t>
            </a:r>
            <a:r>
              <a:rPr lang="en-US" sz="3200" baseline="-25000" smtClean="0">
                <a:solidFill>
                  <a:schemeClr val="tx1"/>
                </a:solidFill>
              </a:rPr>
              <a:t>2</a:t>
            </a:r>
            <a:r>
              <a:rPr lang="en-US" sz="3200" smtClean="0">
                <a:solidFill>
                  <a:schemeClr val="tx1"/>
                </a:solidFill>
              </a:rPr>
              <a:t> gas at 20.0</a:t>
            </a:r>
            <a:r>
              <a:rPr lang="en-US" sz="3200" baseline="30000" smtClean="0">
                <a:solidFill>
                  <a:schemeClr val="tx1"/>
                </a:solidFill>
              </a:rPr>
              <a:t>o</a:t>
            </a:r>
            <a:r>
              <a:rPr lang="en-US" sz="3200" smtClean="0">
                <a:solidFill>
                  <a:schemeClr val="tx1"/>
                </a:solidFill>
              </a:rPr>
              <a:t>C, if the atmospheric pressure is 752 mm Hg?  The water vapor pressure is 17.5 mm Hg at 20.0</a:t>
            </a:r>
            <a:r>
              <a:rPr lang="en-US" sz="3200" baseline="30000" smtClean="0">
                <a:solidFill>
                  <a:schemeClr val="tx1"/>
                </a:solidFill>
              </a:rPr>
              <a:t>o</a:t>
            </a:r>
            <a:r>
              <a:rPr lang="en-US" sz="3200" smtClean="0">
                <a:solidFill>
                  <a:schemeClr val="tx1"/>
                </a:solidFill>
              </a:rPr>
              <a:t>C.</a:t>
            </a:r>
            <a:br>
              <a:rPr lang="en-US" sz="3200" smtClean="0">
                <a:solidFill>
                  <a:schemeClr val="tx1"/>
                </a:solidFill>
              </a:rPr>
            </a:br>
            <a:r>
              <a:rPr lang="en-US" smtClean="0">
                <a:solidFill>
                  <a:schemeClr val="tx1"/>
                </a:solidFill>
              </a:rPr>
              <a:t/>
            </a:r>
            <a:br>
              <a:rPr lang="en-US" smtClean="0">
                <a:solidFill>
                  <a:schemeClr val="tx1"/>
                </a:solidFill>
              </a:rPr>
            </a:br>
            <a:endParaRPr lang="en-US" smtClean="0">
              <a:solidFill>
                <a:schemeClr val="tx1"/>
              </a:solidFill>
            </a:endParaRPr>
          </a:p>
        </p:txBody>
      </p:sp>
      <p:sp>
        <p:nvSpPr>
          <p:cNvPr id="50180" name="Rectangle 4"/>
          <p:cNvSpPr>
            <a:spLocks noChangeArrowheads="1"/>
          </p:cNvSpPr>
          <p:nvPr/>
        </p:nvSpPr>
        <p:spPr bwMode="auto">
          <a:xfrm>
            <a:off x="381000" y="228600"/>
            <a:ext cx="8305800" cy="3276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2514600"/>
          </a:xfrm>
          <a:solidFill>
            <a:schemeClr val="tx2"/>
          </a:solidFill>
        </p:spPr>
        <p:txBody>
          <a:bodyPr>
            <a:normAutofit fontScale="90000"/>
          </a:bodyPr>
          <a:lstStyle/>
          <a:p>
            <a:pPr eaLnBrk="1" fontAlgn="auto" hangingPunct="1">
              <a:spcAft>
                <a:spcPts val="0"/>
              </a:spcAft>
              <a:defRPr/>
            </a:pPr>
            <a:r>
              <a:rPr lang="en-US" sz="8000" u="sng" dirty="0" smtClean="0">
                <a:solidFill>
                  <a:srgbClr val="002060"/>
                </a:solidFill>
                <a:latin typeface="Brush Script MT" pitchFamily="66" charset="0"/>
              </a:rPr>
              <a:t>Scuba Science</a:t>
            </a:r>
            <a:r>
              <a:rPr lang="en-US" dirty="0" smtClean="0">
                <a:solidFill>
                  <a:srgbClr val="002060"/>
                </a:solidFill>
              </a:rPr>
              <a:t/>
            </a:r>
            <a:br>
              <a:rPr lang="en-US" dirty="0" smtClean="0">
                <a:solidFill>
                  <a:srgbClr val="002060"/>
                </a:solidFill>
              </a:rPr>
            </a:br>
            <a:r>
              <a:rPr lang="en-US" dirty="0" smtClean="0">
                <a:solidFill>
                  <a:srgbClr val="002060"/>
                </a:solidFill>
              </a:rPr>
              <a:t>SCUBA = Self Contained Underwater Breathing Apparatus</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66975"/>
            <a:ext cx="68580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28600"/>
            <a:ext cx="8686800" cy="3429000"/>
          </a:xfrm>
        </p:spPr>
        <p:txBody>
          <a:bodyPr>
            <a:normAutofit fontScale="90000"/>
          </a:bodyPr>
          <a:lstStyle/>
          <a:p>
            <a:pPr eaLnBrk="1" fontAlgn="auto" hangingPunct="1">
              <a:spcAft>
                <a:spcPts val="0"/>
              </a:spcAft>
              <a:defRPr/>
            </a:pPr>
            <a:r>
              <a:rPr lang="en-US" dirty="0" smtClean="0">
                <a:solidFill>
                  <a:schemeClr val="tx1"/>
                </a:solidFill>
              </a:rPr>
              <a:t>At the surface, pressure is 1 atm.   It increases 1 </a:t>
            </a:r>
            <a:r>
              <a:rPr lang="en-US" dirty="0" err="1" smtClean="0">
                <a:solidFill>
                  <a:schemeClr val="tx1"/>
                </a:solidFill>
              </a:rPr>
              <a:t>atm</a:t>
            </a:r>
            <a:r>
              <a:rPr lang="en-US" dirty="0" smtClean="0">
                <a:solidFill>
                  <a:schemeClr val="tx1"/>
                </a:solidFill>
              </a:rPr>
              <a:t> for every 10 m underwater.  At 30 m, the pressure is 4 atm.  At 40m, pressure of 5 </a:t>
            </a:r>
            <a:r>
              <a:rPr lang="en-US" dirty="0" err="1" smtClean="0">
                <a:solidFill>
                  <a:schemeClr val="tx1"/>
                </a:solidFill>
              </a:rPr>
              <a:t>atm</a:t>
            </a:r>
            <a:r>
              <a:rPr lang="en-US" dirty="0" smtClean="0">
                <a:solidFill>
                  <a:schemeClr val="tx1"/>
                </a:solidFill>
              </a:rPr>
              <a:t> would not allow you to inflate your lungs to breathe.</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3886200"/>
            <a:ext cx="23320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3"/>
          <p:cNvSpPr>
            <a:spLocks noChangeArrowheads="1"/>
          </p:cNvSpPr>
          <p:nvPr/>
        </p:nvSpPr>
        <p:spPr bwMode="auto">
          <a:xfrm>
            <a:off x="0" y="3962400"/>
            <a:ext cx="6324600" cy="2554288"/>
          </a:xfrm>
          <a:prstGeom prst="rect">
            <a:avLst/>
          </a:prstGeom>
          <a:solidFill>
            <a:schemeClr val="accent5">
              <a:lumMod val="75000"/>
            </a:schemeClr>
          </a:solidFill>
          <a:ln w="9525">
            <a:noFill/>
            <a:miter lim="800000"/>
            <a:headEnd/>
            <a:tailEnd/>
          </a:ln>
        </p:spPr>
        <p:txBody>
          <a:bodyPr>
            <a:spAutoFit/>
          </a:bodyPr>
          <a:lstStyle/>
          <a:p>
            <a:pPr algn="ctr">
              <a:defRPr/>
            </a:pPr>
            <a:r>
              <a:rPr lang="en-US" sz="4000" dirty="0">
                <a:latin typeface="Times New Roman" pitchFamily="18" charset="0"/>
              </a:rPr>
              <a:t>Scuba gear increases the pressure in your lungs as you descend, allowing normal breathing.</a:t>
            </a:r>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3886200"/>
          </a:xfrm>
        </p:spPr>
        <p:txBody>
          <a:bodyPr>
            <a:normAutofit fontScale="90000"/>
          </a:bodyPr>
          <a:lstStyle/>
          <a:p>
            <a:pPr eaLnBrk="1" fontAlgn="auto" hangingPunct="1">
              <a:spcAft>
                <a:spcPts val="0"/>
              </a:spcAft>
              <a:defRPr/>
            </a:pPr>
            <a:r>
              <a:rPr lang="en-US" dirty="0" smtClean="0">
                <a:solidFill>
                  <a:schemeClr val="tx1"/>
                </a:solidFill>
              </a:rPr>
              <a:t>If a diver ascends without exhaling, the increase in lung volume could cause the lungs to rupture.  From 40m (5 </a:t>
            </a:r>
            <a:r>
              <a:rPr lang="en-US" dirty="0" err="1" smtClean="0">
                <a:solidFill>
                  <a:schemeClr val="tx1"/>
                </a:solidFill>
              </a:rPr>
              <a:t>atm</a:t>
            </a:r>
            <a:r>
              <a:rPr lang="en-US" dirty="0" smtClean="0">
                <a:solidFill>
                  <a:schemeClr val="tx1"/>
                </a:solidFill>
              </a:rPr>
              <a:t>) to the surface (1 </a:t>
            </a:r>
            <a:r>
              <a:rPr lang="en-US" dirty="0" err="1" smtClean="0">
                <a:solidFill>
                  <a:schemeClr val="tx1"/>
                </a:solidFill>
              </a:rPr>
              <a:t>atm</a:t>
            </a:r>
            <a:r>
              <a:rPr lang="en-US" dirty="0" smtClean="0">
                <a:solidFill>
                  <a:schemeClr val="tx1"/>
                </a:solidFill>
              </a:rPr>
              <a:t>), would cause the lungs to increase in volume 5 times!</a:t>
            </a: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00400"/>
            <a:ext cx="29718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chemeClr val="tx2">
              <a:lumMod val="25000"/>
            </a:schemeClr>
          </a:solidFill>
        </p:spPr>
        <p:txBody>
          <a:bodyPr/>
          <a:lstStyle/>
          <a:p>
            <a:pPr eaLnBrk="1" fontAlgn="auto" hangingPunct="1">
              <a:spcAft>
                <a:spcPts val="0"/>
              </a:spcAft>
              <a:defRPr/>
            </a:pPr>
            <a:r>
              <a:rPr lang="en-US" sz="4400" dirty="0" smtClean="0">
                <a:solidFill>
                  <a:schemeClr val="tx1"/>
                </a:solidFill>
                <a:effectLst/>
                <a:latin typeface="Times New Roman" pitchFamily="18" charset="0"/>
                <a:cs typeface="Times New Roman" pitchFamily="18" charset="0"/>
              </a:rPr>
              <a:t>Variables That Describe a Gas</a:t>
            </a:r>
            <a:endParaRPr lang="en-US" dirty="0"/>
          </a:p>
        </p:txBody>
      </p:sp>
      <p:sp>
        <p:nvSpPr>
          <p:cNvPr id="91137" name="Rectangle 1"/>
          <p:cNvSpPr>
            <a:spLocks noChangeArrowheads="1"/>
          </p:cNvSpPr>
          <p:nvPr/>
        </p:nvSpPr>
        <p:spPr bwMode="auto">
          <a:xfrm>
            <a:off x="0" y="1219200"/>
            <a:ext cx="8991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charset="0"/>
              </a:defRPr>
            </a:lvl1pPr>
            <a:lvl2pPr>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x-none" sz="4400" b="1">
                <a:ea typeface="Times New Roman" charset="0"/>
                <a:cs typeface="Times New Roman" charset="0"/>
              </a:rPr>
              <a:t>Compressibility</a:t>
            </a:r>
            <a:r>
              <a:rPr lang="en-US" altLang="x-none" sz="4400">
                <a:ea typeface="Times New Roman" charset="0"/>
                <a:cs typeface="Times New Roman" charset="0"/>
              </a:rPr>
              <a:t> – a measure of how much the volume of matter decreases under pressure.</a:t>
            </a:r>
            <a:endParaRPr lang="en-US" altLang="x-none" sz="4400" u="sng">
              <a:ea typeface="Times New Roman" charset="0"/>
              <a:cs typeface="Times New Roman" charset="0"/>
            </a:endParaRPr>
          </a:p>
          <a:p>
            <a:pPr lvl="1">
              <a:buFont typeface="Arial" charset="0"/>
              <a:buChar char="•"/>
            </a:pPr>
            <a:r>
              <a:rPr lang="en-US" altLang="x-none" sz="4400">
                <a:ea typeface="Times New Roman" charset="0"/>
                <a:cs typeface="Times New Roman" charset="0"/>
              </a:rPr>
              <a:t>P = __pressure_______</a:t>
            </a:r>
            <a:endParaRPr lang="en-US" altLang="x-none" sz="4400"/>
          </a:p>
          <a:p>
            <a:pPr lvl="1">
              <a:buFont typeface="Arial" charset="0"/>
              <a:buChar char="•"/>
            </a:pPr>
            <a:r>
              <a:rPr lang="en-US" altLang="x-none" sz="4400">
                <a:ea typeface="Times New Roman" charset="0"/>
                <a:cs typeface="Times New Roman" charset="0"/>
              </a:rPr>
              <a:t>V = __volume_______</a:t>
            </a:r>
            <a:endParaRPr lang="en-US" altLang="x-none" sz="4400"/>
          </a:p>
          <a:p>
            <a:pPr lvl="1">
              <a:buFont typeface="Arial" charset="0"/>
              <a:buChar char="•"/>
            </a:pPr>
            <a:r>
              <a:rPr lang="en-US" altLang="x-none" sz="4400">
                <a:ea typeface="Times New Roman" charset="0"/>
                <a:cs typeface="Times New Roman" charset="0"/>
              </a:rPr>
              <a:t>T = __temperature____</a:t>
            </a:r>
            <a:endParaRPr lang="en-US" altLang="x-none" sz="4400"/>
          </a:p>
          <a:p>
            <a:pPr lvl="1">
              <a:buFont typeface="Arial" charset="0"/>
              <a:buChar char="•"/>
            </a:pPr>
            <a:r>
              <a:rPr lang="en-US" altLang="x-none" sz="4400">
                <a:ea typeface="Times New Roman" charset="0"/>
                <a:cs typeface="Times New Roman" charset="0"/>
              </a:rPr>
              <a:t>n =  _number of moles_</a:t>
            </a:r>
            <a:endParaRPr lang="en-US" altLang="x-none"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1137">
                                            <p:txEl>
                                              <p:pRg st="1" end="1"/>
                                            </p:txEl>
                                          </p:spTgt>
                                        </p:tgtEl>
                                        <p:attrNameLst>
                                          <p:attrName>style.visibility</p:attrName>
                                        </p:attrNameLst>
                                      </p:cBhvr>
                                      <p:to>
                                        <p:strVal val="visible"/>
                                      </p:to>
                                    </p:set>
                                    <p:anim to="" calcmode="lin" valueType="num">
                                      <p:cBhvr>
                                        <p:cTn id="7" dur="1" fill="hold"/>
                                        <p:tgtEl>
                                          <p:spTgt spid="9113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1137">
                                            <p:txEl>
                                              <p:pRg st="2" end="2"/>
                                            </p:txEl>
                                          </p:spTgt>
                                        </p:tgtEl>
                                        <p:attrNameLst>
                                          <p:attrName>style.visibility</p:attrName>
                                        </p:attrNameLst>
                                      </p:cBhvr>
                                      <p:to>
                                        <p:strVal val="visible"/>
                                      </p:to>
                                    </p:set>
                                    <p:anim to="" calcmode="lin" valueType="num">
                                      <p:cBhvr>
                                        <p:cTn id="12" dur="1" fill="hold"/>
                                        <p:tgtEl>
                                          <p:spTgt spid="9113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91137">
                                            <p:txEl>
                                              <p:pRg st="3" end="3"/>
                                            </p:txEl>
                                          </p:spTgt>
                                        </p:tgtEl>
                                        <p:attrNameLst>
                                          <p:attrName>style.visibility</p:attrName>
                                        </p:attrNameLst>
                                      </p:cBhvr>
                                      <p:to>
                                        <p:strVal val="visible"/>
                                      </p:to>
                                    </p:set>
                                    <p:anim to="" calcmode="lin" valueType="num">
                                      <p:cBhvr>
                                        <p:cTn id="17" dur="1" fill="hold"/>
                                        <p:tgtEl>
                                          <p:spTgt spid="9113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91137">
                                            <p:txEl>
                                              <p:pRg st="4" end="4"/>
                                            </p:txEl>
                                          </p:spTgt>
                                        </p:tgtEl>
                                        <p:attrNameLst>
                                          <p:attrName>style.visibility</p:attrName>
                                        </p:attrNameLst>
                                      </p:cBhvr>
                                      <p:to>
                                        <p:strVal val="visible"/>
                                      </p:to>
                                    </p:set>
                                    <p:anim to="" calcmode="lin" valueType="num">
                                      <p:cBhvr>
                                        <p:cTn id="22" dur="1" fill="hold"/>
                                        <p:tgtEl>
                                          <p:spTgt spid="9113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4800600" cy="6858000"/>
          </a:xfrm>
          <a:solidFill>
            <a:schemeClr val="accent2">
              <a:lumMod val="20000"/>
              <a:lumOff val="80000"/>
            </a:schemeClr>
          </a:solidFill>
        </p:spPr>
        <p:txBody>
          <a:bodyPr/>
          <a:lstStyle/>
          <a:p>
            <a:pPr lvl="1" eaLnBrk="1" fontAlgn="auto" hangingPunct="1">
              <a:spcAft>
                <a:spcPts val="0"/>
              </a:spcAft>
              <a:defRPr/>
            </a:pPr>
            <a:r>
              <a:rPr lang="en-US" sz="3600" b="0" dirty="0">
                <a:solidFill>
                  <a:sysClr val="windowText" lastClr="000000"/>
                </a:solidFill>
              </a:rPr>
              <a:t>Divers may also experience “the bends”, a condition in which nitrogen dissolves in the blood at high pressures and then comes out as bubbles as the pressure is decreased, causing death.</a:t>
            </a:r>
            <a:endParaRPr lang="en-US" sz="3600" b="0" dirty="0">
              <a:solidFill>
                <a:schemeClr val="tx1"/>
              </a:solidFill>
            </a:endParaRP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1371600"/>
            <a:ext cx="406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4724400" cy="6858000"/>
          </a:xfrm>
          <a:solidFill>
            <a:schemeClr val="accent5">
              <a:lumMod val="75000"/>
            </a:schemeClr>
          </a:solidFill>
        </p:spPr>
        <p:txBody>
          <a:bodyPr>
            <a:normAutofit fontScale="90000"/>
          </a:bodyPr>
          <a:lstStyle/>
          <a:p>
            <a:pPr eaLnBrk="1" fontAlgn="auto" hangingPunct="1">
              <a:spcAft>
                <a:spcPts val="0"/>
              </a:spcAft>
              <a:defRPr/>
            </a:pPr>
            <a:r>
              <a:rPr lang="en-US" sz="3600" u="sng" dirty="0" smtClean="0">
                <a:solidFill>
                  <a:schemeClr val="tx1"/>
                </a:solidFill>
              </a:rPr>
              <a:t>The Effect of Adding or Removing Gas</a:t>
            </a:r>
            <a:br>
              <a:rPr lang="en-US" sz="3600" u="sng" dirty="0" smtClean="0">
                <a:solidFill>
                  <a:schemeClr val="tx1"/>
                </a:solidFill>
              </a:rPr>
            </a:br>
            <a:r>
              <a:rPr lang="en-US" sz="3600" dirty="0" smtClean="0">
                <a:solidFill>
                  <a:schemeClr val="tx1"/>
                </a:solidFill>
              </a:rPr>
              <a:t>adding gas </a:t>
            </a:r>
            <a:r>
              <a:rPr lang="en-US" sz="3600" noProof="1" smtClean="0">
                <a:solidFill>
                  <a:schemeClr val="tx1"/>
                </a:solidFill>
                <a:sym typeface="Wingdings" pitchFamily="2" charset="2"/>
              </a:rPr>
              <a:t></a:t>
            </a:r>
            <a:r>
              <a:rPr lang="en-US" sz="3600" dirty="0" smtClean="0">
                <a:solidFill>
                  <a:schemeClr val="tx1"/>
                </a:solidFill>
              </a:rPr>
              <a:t> increases # of particles </a:t>
            </a:r>
            <a:r>
              <a:rPr lang="en-US" sz="3600" noProof="1" smtClean="0">
                <a:solidFill>
                  <a:schemeClr val="tx1"/>
                </a:solidFill>
                <a:sym typeface="Wingdings" pitchFamily="2" charset="2"/>
              </a:rPr>
              <a:t></a:t>
            </a:r>
            <a:r>
              <a:rPr lang="en-US" sz="3600" dirty="0" smtClean="0">
                <a:solidFill>
                  <a:schemeClr val="tx1"/>
                </a:solidFill>
              </a:rPr>
              <a:t> increases # of collisions </a:t>
            </a:r>
            <a:r>
              <a:rPr lang="en-US" sz="3600" noProof="1" smtClean="0">
                <a:solidFill>
                  <a:schemeClr val="tx1"/>
                </a:solidFill>
                <a:sym typeface="Wingdings" pitchFamily="2" charset="2"/>
              </a:rPr>
              <a:t></a:t>
            </a:r>
            <a:r>
              <a:rPr lang="en-US" sz="3600" dirty="0" smtClean="0">
                <a:solidFill>
                  <a:schemeClr val="tx1"/>
                </a:solidFill>
              </a:rPr>
              <a:t> increases pressure</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removing gas </a:t>
            </a:r>
            <a:r>
              <a:rPr lang="en-US" sz="3600" noProof="1" smtClean="0">
                <a:solidFill>
                  <a:schemeClr val="tx1"/>
                </a:solidFill>
                <a:sym typeface="Wingdings" pitchFamily="2" charset="2"/>
              </a:rPr>
              <a:t></a:t>
            </a:r>
            <a:r>
              <a:rPr lang="en-US" sz="3600" dirty="0" smtClean="0">
                <a:solidFill>
                  <a:schemeClr val="tx1"/>
                </a:solidFill>
              </a:rPr>
              <a:t> decreases # of particles </a:t>
            </a:r>
            <a:r>
              <a:rPr lang="en-US" sz="3600" noProof="1" smtClean="0">
                <a:solidFill>
                  <a:schemeClr val="tx1"/>
                </a:solidFill>
                <a:sym typeface="Wingdings" pitchFamily="2" charset="2"/>
              </a:rPr>
              <a:t></a:t>
            </a:r>
            <a:r>
              <a:rPr lang="en-US" sz="3600" dirty="0" smtClean="0">
                <a:solidFill>
                  <a:schemeClr val="tx1"/>
                </a:solidFill>
              </a:rPr>
              <a:t> decreases # of collisions </a:t>
            </a:r>
            <a:r>
              <a:rPr lang="en-US" sz="3600" noProof="1" smtClean="0">
                <a:solidFill>
                  <a:schemeClr val="tx1"/>
                </a:solidFill>
                <a:sym typeface="Wingdings" pitchFamily="2" charset="2"/>
              </a:rPr>
              <a:t></a:t>
            </a:r>
            <a:r>
              <a:rPr lang="en-US" sz="3600" dirty="0" smtClean="0">
                <a:solidFill>
                  <a:schemeClr val="tx1"/>
                </a:solidFill>
              </a:rPr>
              <a:t> decreases pressure</a:t>
            </a:r>
          </a:p>
        </p:txBody>
      </p:sp>
      <p:pic>
        <p:nvPicPr>
          <p:cNvPr id="18435" name="Picture 5"/>
          <p:cNvPicPr>
            <a:picLocks noChangeAspect="1" noChangeArrowheads="1"/>
          </p:cNvPicPr>
          <p:nvPr/>
        </p:nvPicPr>
        <p:blipFill>
          <a:blip r:embed="rId2">
            <a:extLst>
              <a:ext uri="{28A0092B-C50C-407E-A947-70E740481C1C}">
                <a14:useLocalDpi xmlns:a14="http://schemas.microsoft.com/office/drawing/2010/main" val="0"/>
              </a:ext>
            </a:extLst>
          </a:blip>
          <a:srcRect t="9677"/>
          <a:stretch>
            <a:fillRect/>
          </a:stretch>
        </p:blipFill>
        <p:spPr bwMode="auto">
          <a:xfrm>
            <a:off x="4778375" y="1219200"/>
            <a:ext cx="4365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EBE600">
                <a:alpha val="11000"/>
              </a:srgbClr>
            </a:gs>
            <a:gs pos="41000">
              <a:srgbClr val="00B0F0">
                <a:alpha val="73000"/>
              </a:srgbClr>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0" y="0"/>
            <a:ext cx="9144000" cy="3657600"/>
          </a:xfrm>
          <a:solidFill>
            <a:schemeClr val="accent1">
              <a:lumMod val="75000"/>
            </a:schemeClr>
          </a:solidFill>
        </p:spPr>
        <p:txBody>
          <a:bodyPr/>
          <a:lstStyle/>
          <a:p>
            <a:pPr eaLnBrk="1" fontAlgn="auto" hangingPunct="1">
              <a:spcAft>
                <a:spcPts val="0"/>
              </a:spcAft>
              <a:defRPr/>
            </a:pPr>
            <a:r>
              <a:rPr lang="en-US" sz="4000" dirty="0" smtClean="0">
                <a:solidFill>
                  <a:schemeClr val="tx1"/>
                </a:solidFill>
              </a:rPr>
              <a:t>The number of particles of gas and pressure are </a:t>
            </a:r>
            <a:r>
              <a:rPr lang="en-US" sz="4000" u="sng" dirty="0" smtClean="0">
                <a:solidFill>
                  <a:schemeClr val="tx1"/>
                </a:solidFill>
              </a:rPr>
              <a:t>directly</a:t>
            </a:r>
            <a:r>
              <a:rPr lang="en-US" sz="4000" dirty="0" smtClean="0">
                <a:solidFill>
                  <a:schemeClr val="tx1"/>
                </a:solidFill>
              </a:rPr>
              <a:t> related.</a:t>
            </a:r>
            <a:br>
              <a:rPr lang="en-US" sz="4000" dirty="0" smtClean="0">
                <a:solidFill>
                  <a:schemeClr val="tx1"/>
                </a:solidFill>
              </a:rPr>
            </a:br>
            <a:r>
              <a:rPr lang="en-US" sz="4000" dirty="0" smtClean="0">
                <a:solidFill>
                  <a:schemeClr val="tx1"/>
                </a:solidFill>
              </a:rPr>
              <a:t>         </a:t>
            </a:r>
            <a:br>
              <a:rPr lang="en-US" sz="4000" dirty="0" smtClean="0">
                <a:solidFill>
                  <a:schemeClr val="tx1"/>
                </a:solidFill>
              </a:rPr>
            </a:br>
            <a:r>
              <a:rPr lang="en-US" sz="4000" dirty="0" smtClean="0">
                <a:solidFill>
                  <a:schemeClr val="tx1"/>
                </a:solidFill>
              </a:rPr>
              <a:t>double # of particles = double pressure</a:t>
            </a:r>
            <a:endParaRPr lang="en-US" dirty="0" smtClean="0">
              <a:solidFill>
                <a:schemeClr val="tx1"/>
              </a:solidFill>
            </a:endParaRPr>
          </a:p>
        </p:txBody>
      </p:sp>
      <p:pic>
        <p:nvPicPr>
          <p:cNvPr id="19459" name="Picture 5" descr="fig2_ga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06775"/>
            <a:ext cx="5410200" cy="3451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219200"/>
            <a:ext cx="8915400" cy="2438400"/>
          </a:xfrm>
        </p:spPr>
        <p:txBody>
          <a:bodyPr>
            <a:normAutofit fontScale="90000"/>
          </a:bodyPr>
          <a:lstStyle/>
          <a:p>
            <a:pPr eaLnBrk="1" fontAlgn="auto" hangingPunct="1">
              <a:spcAft>
                <a:spcPts val="0"/>
              </a:spcAft>
              <a:defRPr/>
            </a:pPr>
            <a:r>
              <a:rPr lang="en-US" u="sng" dirty="0" smtClean="0">
                <a:solidFill>
                  <a:schemeClr val="tx1"/>
                </a:solidFill>
              </a:rPr>
              <a:t>The Effect of Changing the Size of the Container</a:t>
            </a:r>
            <a:br>
              <a:rPr lang="en-US" u="sng" dirty="0" smtClean="0">
                <a:solidFill>
                  <a:schemeClr val="tx1"/>
                </a:solidFill>
              </a:rPr>
            </a:br>
            <a:r>
              <a:rPr lang="en-US" u="sng" dirty="0" smtClean="0">
                <a:solidFill>
                  <a:schemeClr val="tx1"/>
                </a:solidFill>
              </a:rPr>
              <a:t/>
            </a:r>
            <a:br>
              <a:rPr lang="en-US" u="sng" dirty="0" smtClean="0">
                <a:solidFill>
                  <a:schemeClr val="tx1"/>
                </a:solidFill>
              </a:rPr>
            </a:br>
            <a:r>
              <a:rPr lang="en-US" dirty="0" smtClean="0">
                <a:solidFill>
                  <a:schemeClr val="tx1"/>
                </a:solidFill>
              </a:rPr>
              <a:t>increase volume </a:t>
            </a:r>
            <a:r>
              <a:rPr lang="en-US" noProof="1" smtClean="0">
                <a:solidFill>
                  <a:schemeClr val="tx1"/>
                </a:solidFill>
                <a:sym typeface="Wingdings" pitchFamily="2" charset="2"/>
              </a:rPr>
              <a:t></a:t>
            </a:r>
            <a:r>
              <a:rPr lang="en-US" dirty="0" smtClean="0">
                <a:solidFill>
                  <a:schemeClr val="tx1"/>
                </a:solidFill>
              </a:rPr>
              <a:t> decrease pressure</a:t>
            </a:r>
            <a:br>
              <a:rPr lang="en-US" dirty="0" smtClean="0">
                <a:solidFill>
                  <a:schemeClr val="tx1"/>
                </a:solidFill>
              </a:rPr>
            </a:br>
            <a:r>
              <a:rPr lang="en-US" dirty="0" smtClean="0">
                <a:solidFill>
                  <a:schemeClr val="tx1"/>
                </a:solidFill>
              </a:rPr>
              <a:t>decrease volume </a:t>
            </a:r>
            <a:r>
              <a:rPr lang="en-US" noProof="1" smtClean="0">
                <a:solidFill>
                  <a:schemeClr val="tx1"/>
                </a:solidFill>
                <a:sym typeface="Wingdings" pitchFamily="2" charset="2"/>
              </a:rPr>
              <a:t></a:t>
            </a:r>
            <a:r>
              <a:rPr lang="en-US" dirty="0" smtClean="0">
                <a:solidFill>
                  <a:schemeClr val="tx1"/>
                </a:solidFill>
              </a:rPr>
              <a:t> increase pressure</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smtClean="0">
              <a:solidFill>
                <a:schemeClr val="tx1"/>
              </a:solidFill>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33800"/>
            <a:ext cx="68167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ertical Scroll 6"/>
          <p:cNvSpPr>
            <a:spLocks noChangeArrowheads="1"/>
          </p:cNvSpPr>
          <p:nvPr/>
        </p:nvSpPr>
        <p:spPr bwMode="auto">
          <a:xfrm>
            <a:off x="1828800" y="914400"/>
            <a:ext cx="4953000" cy="5105400"/>
          </a:xfrm>
          <a:prstGeom prst="verticalScroll">
            <a:avLst>
              <a:gd name="adj" fmla="val 12500"/>
            </a:avLst>
          </a:prstGeom>
          <a:blipFill dpi="0" rotWithShape="1">
            <a:blip r:embed="rId3"/>
            <a:srcRect/>
            <a:tile tx="0" ty="0" sx="100000" sy="100000" flip="none" algn="tl"/>
          </a:blipFill>
          <a:ln w="9525">
            <a:solidFill>
              <a:schemeClr val="tx1"/>
            </a:solidFill>
            <a:round/>
            <a:headEnd/>
            <a:tailEnd/>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x-none" altLang="x-none"/>
          </a:p>
        </p:txBody>
      </p:sp>
      <p:sp>
        <p:nvSpPr>
          <p:cNvPr id="8" name="TextBox 7"/>
          <p:cNvSpPr txBox="1">
            <a:spLocks noChangeArrowheads="1"/>
          </p:cNvSpPr>
          <p:nvPr/>
        </p:nvSpPr>
        <p:spPr bwMode="auto">
          <a:xfrm>
            <a:off x="2667000" y="1828800"/>
            <a:ext cx="3352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x-none" sz="3600">
                <a:latin typeface="Script MT Bold" charset="0"/>
              </a:rPr>
              <a:t>Volume and Pressure are</a:t>
            </a:r>
            <a:r>
              <a:rPr lang="en-US" altLang="x-none" sz="3600" u="sng">
                <a:latin typeface="Script MT Bold" charset="0"/>
              </a:rPr>
              <a:t> indirectly</a:t>
            </a:r>
            <a:r>
              <a:rPr lang="en-US" altLang="x-none" sz="3600">
                <a:latin typeface="Script MT Bold" charset="0"/>
              </a:rPr>
              <a:t> related.</a:t>
            </a:r>
            <a:br>
              <a:rPr lang="en-US" altLang="x-none" sz="3600">
                <a:latin typeface="Script MT Bold" charset="0"/>
              </a:rPr>
            </a:br>
            <a:r>
              <a:rPr lang="en-US" altLang="x-none" sz="3600">
                <a:latin typeface="Script MT Bold" charset="0"/>
              </a:rPr>
              <a:t/>
            </a:r>
            <a:br>
              <a:rPr lang="en-US" altLang="x-none" sz="3600">
                <a:latin typeface="Script MT Bold" charset="0"/>
              </a:rPr>
            </a:br>
            <a:r>
              <a:rPr lang="en-US" altLang="x-none" sz="3600">
                <a:latin typeface="Script MT Bold" charset="0"/>
              </a:rPr>
              <a:t>cut volume in half = pressure doubles</a:t>
            </a:r>
          </a:p>
        </p:txBody>
      </p:sp>
      <p:pic>
        <p:nvPicPr>
          <p:cNvPr id="9" name="Picture 8" descr="chprm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8305800" cy="6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ppt_x"/>
                                          </p:val>
                                        </p:tav>
                                      </p:tavLst>
                                    </p:anim>
                                    <p:anim calcmode="lin" valueType="num">
                                      <p:cBhvr additive="base">
                                        <p:cTn id="12" dur="500"/>
                                        <p:tgtEl>
                                          <p:spTgt spid="9"/>
                                        </p:tgtEl>
                                        <p:attrNameLst>
                                          <p:attrName>ppt_y</p:attrName>
                                        </p:attrNameLst>
                                      </p:cBhvr>
                                      <p:tavLst>
                                        <p:tav tm="0">
                                          <p:val>
                                            <p:strVal val="ppt_y"/>
                                          </p:val>
                                        </p:tav>
                                        <p:tav tm="100000">
                                          <p:val>
                                            <p:strVal val="1+ppt_h/2"/>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438400"/>
            <a:ext cx="7772400" cy="1143000"/>
          </a:xfrm>
        </p:spPr>
        <p:txBody>
          <a:bodyPr>
            <a:normAutofit fontScale="90000"/>
          </a:bodyPr>
          <a:lstStyle/>
          <a:p>
            <a:pPr eaLnBrk="1" fontAlgn="auto" hangingPunct="1">
              <a:spcAft>
                <a:spcPts val="0"/>
              </a:spcAft>
              <a:defRPr/>
            </a:pPr>
            <a:r>
              <a:rPr lang="en-US" smtClean="0">
                <a:solidFill>
                  <a:schemeClr val="tx1"/>
                </a:solidFill>
              </a:rPr>
              <a:t>Compressing a gas increases its temperature.</a:t>
            </a:r>
            <a:br>
              <a:rPr lang="en-US" smtClean="0">
                <a:solidFill>
                  <a:schemeClr val="tx1"/>
                </a:solidFill>
              </a:rPr>
            </a:br>
            <a:r>
              <a:rPr lang="en-US" smtClean="0">
                <a:solidFill>
                  <a:schemeClr val="tx1"/>
                </a:solidFill>
              </a:rPr>
              <a:t/>
            </a:r>
            <a:br>
              <a:rPr lang="en-US" smtClean="0">
                <a:solidFill>
                  <a:schemeClr val="tx1"/>
                </a:solidFill>
              </a:rPr>
            </a:br>
            <a:r>
              <a:rPr lang="en-US" smtClean="0">
                <a:solidFill>
                  <a:schemeClr val="tx1"/>
                </a:solidFill>
              </a:rPr>
              <a:t>Expanding a gas decreases its temperature.</a:t>
            </a:r>
            <a:br>
              <a:rPr lang="en-US" smtClean="0">
                <a:solidFill>
                  <a:schemeClr val="tx1"/>
                </a:solidFill>
              </a:rPr>
            </a:br>
            <a:r>
              <a:rPr lang="en-US" smtClean="0">
                <a:solidFill>
                  <a:schemeClr val="tx1"/>
                </a:solidFill>
              </a:rPr>
              <a:t/>
            </a:r>
            <a:br>
              <a:rPr lang="en-US" smtClean="0">
                <a:solidFill>
                  <a:schemeClr val="tx1"/>
                </a:solidFill>
              </a:rPr>
            </a:br>
            <a:endParaRPr lang="en-US" smtClean="0">
              <a:solidFill>
                <a:schemeClr val="tx1"/>
              </a:solidFill>
            </a:endParaRPr>
          </a:p>
        </p:txBody>
      </p:sp>
      <p:pic>
        <p:nvPicPr>
          <p:cNvPr id="4" name="Picture 3" descr="chtmmp.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7597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0"/>
          </a:xfrm>
        </p:spPr>
        <p:txBody>
          <a:bodyPr>
            <a:normAutofit fontScale="90000"/>
          </a:bodyPr>
          <a:lstStyle/>
          <a:p>
            <a:pPr eaLnBrk="1" fontAlgn="auto" hangingPunct="1">
              <a:spcAft>
                <a:spcPts val="0"/>
              </a:spcAft>
              <a:defRPr/>
            </a:pPr>
            <a:r>
              <a:rPr lang="en-US" u="sng" dirty="0" smtClean="0">
                <a:solidFill>
                  <a:schemeClr val="tx1"/>
                </a:solidFill>
              </a:rPr>
              <a:t>The Effect of Heating or Cooling a Gas </a:t>
            </a:r>
            <a:r>
              <a:rPr lang="en-US" dirty="0" smtClean="0">
                <a:solidFill>
                  <a:schemeClr val="tx1"/>
                </a:solidFill>
              </a:rPr>
              <a:t/>
            </a:r>
            <a:br>
              <a:rPr lang="en-US" dirty="0" smtClean="0">
                <a:solidFill>
                  <a:schemeClr val="tx1"/>
                </a:solidFill>
              </a:rPr>
            </a:br>
            <a:r>
              <a:rPr lang="en-US" dirty="0" smtClean="0">
                <a:solidFill>
                  <a:schemeClr val="tx1"/>
                </a:solidFill>
              </a:rPr>
              <a:t>Heating </a:t>
            </a:r>
            <a:r>
              <a:rPr lang="en-US" noProof="1" smtClean="0">
                <a:solidFill>
                  <a:schemeClr val="tx1"/>
                </a:solidFill>
                <a:sym typeface="Wingdings" pitchFamily="2" charset="2"/>
              </a:rPr>
              <a:t></a:t>
            </a:r>
            <a:r>
              <a:rPr lang="en-US" dirty="0" smtClean="0">
                <a:solidFill>
                  <a:schemeClr val="tx1"/>
                </a:solidFill>
              </a:rPr>
              <a:t> increases KE </a:t>
            </a:r>
            <a:r>
              <a:rPr lang="en-US" noProof="1" smtClean="0">
                <a:solidFill>
                  <a:schemeClr val="tx1"/>
                </a:solidFill>
                <a:sym typeface="Wingdings" pitchFamily="2" charset="2"/>
              </a:rPr>
              <a:t></a:t>
            </a:r>
            <a:r>
              <a:rPr lang="en-US" dirty="0" smtClean="0">
                <a:solidFill>
                  <a:schemeClr val="tx1"/>
                </a:solidFill>
              </a:rPr>
              <a:t> increases # of collisions </a:t>
            </a:r>
            <a:r>
              <a:rPr lang="en-US" noProof="1" smtClean="0">
                <a:solidFill>
                  <a:schemeClr val="tx1"/>
                </a:solidFill>
                <a:sym typeface="Wingdings" pitchFamily="2" charset="2"/>
              </a:rPr>
              <a:t></a:t>
            </a:r>
            <a:r>
              <a:rPr lang="en-US" dirty="0" smtClean="0">
                <a:solidFill>
                  <a:schemeClr val="tx1"/>
                </a:solidFill>
              </a:rPr>
              <a:t> increases pressure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Cooling </a:t>
            </a:r>
            <a:r>
              <a:rPr lang="en-US" noProof="1" smtClean="0">
                <a:solidFill>
                  <a:schemeClr val="tx1"/>
                </a:solidFill>
                <a:sym typeface="Wingdings" pitchFamily="2" charset="2"/>
              </a:rPr>
              <a:t></a:t>
            </a:r>
            <a:r>
              <a:rPr lang="en-US" dirty="0" smtClean="0">
                <a:solidFill>
                  <a:schemeClr val="tx1"/>
                </a:solidFill>
              </a:rPr>
              <a:t> decreases KE </a:t>
            </a:r>
            <a:r>
              <a:rPr lang="en-US" noProof="1" smtClean="0">
                <a:solidFill>
                  <a:schemeClr val="tx1"/>
                </a:solidFill>
                <a:sym typeface="Wingdings" pitchFamily="2" charset="2"/>
              </a:rPr>
              <a:t></a:t>
            </a:r>
            <a:r>
              <a:rPr lang="en-US" dirty="0" smtClean="0">
                <a:solidFill>
                  <a:schemeClr val="tx1"/>
                </a:solidFill>
              </a:rPr>
              <a:t> decreases # of collisions </a:t>
            </a:r>
            <a:r>
              <a:rPr lang="en-US" noProof="1" smtClean="0">
                <a:solidFill>
                  <a:schemeClr val="tx1"/>
                </a:solidFill>
                <a:sym typeface="Wingdings" pitchFamily="2" charset="2"/>
              </a:rPr>
              <a:t></a:t>
            </a:r>
            <a:r>
              <a:rPr lang="en-US" dirty="0" smtClean="0">
                <a:solidFill>
                  <a:schemeClr val="tx1"/>
                </a:solidFill>
              </a:rPr>
              <a:t> decreases pressure </a:t>
            </a:r>
            <a:br>
              <a:rPr lang="en-US" dirty="0" smtClean="0">
                <a:solidFill>
                  <a:schemeClr val="tx1"/>
                </a:solidFill>
              </a:rPr>
            </a:br>
            <a:r>
              <a:rPr lang="en-US" dirty="0" smtClean="0">
                <a:solidFill>
                  <a:schemeClr val="tx1"/>
                </a:solidFill>
              </a:rPr>
              <a:t>-Kelvin temperature and pressure are </a:t>
            </a:r>
            <a:r>
              <a:rPr lang="en-US" u="sng" dirty="0" smtClean="0">
                <a:solidFill>
                  <a:schemeClr val="tx1"/>
                </a:solidFill>
              </a:rPr>
              <a:t>directly</a:t>
            </a:r>
            <a:r>
              <a:rPr lang="en-US" dirty="0" smtClean="0">
                <a:solidFill>
                  <a:schemeClr val="tx1"/>
                </a:solidFill>
              </a:rPr>
              <a:t> related.</a:t>
            </a:r>
            <a:br>
              <a:rPr lang="en-US" dirty="0" smtClean="0">
                <a:solidFill>
                  <a:schemeClr val="tx1"/>
                </a:solidFill>
              </a:rPr>
            </a:br>
            <a:r>
              <a:rPr lang="en-US" dirty="0" smtClean="0">
                <a:solidFill>
                  <a:schemeClr val="tx1"/>
                </a:solidFill>
              </a:rPr>
              <a:t>-If you double the Kelvin temp </a:t>
            </a:r>
            <a:r>
              <a:rPr lang="en-US" noProof="1" smtClean="0">
                <a:solidFill>
                  <a:schemeClr val="tx1"/>
                </a:solidFill>
                <a:sym typeface="Wingdings" pitchFamily="2" charset="2"/>
              </a:rPr>
              <a:t></a:t>
            </a:r>
            <a:r>
              <a:rPr lang="en-US" dirty="0" smtClean="0">
                <a:solidFill>
                  <a:schemeClr val="tx1"/>
                </a:solidFill>
              </a:rPr>
              <a:t> double pressure</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smtClean="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12663</TotalTime>
  <Words>961</Words>
  <Application>Microsoft Macintosh PowerPoint</Application>
  <PresentationFormat>On-screen Show (4:3)</PresentationFormat>
  <Paragraphs>133</Paragraphs>
  <Slides>40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Times New Roman</vt:lpstr>
      <vt:lpstr>Arial</vt:lpstr>
      <vt:lpstr>Lucida Sans Unicode</vt:lpstr>
      <vt:lpstr>Wingdings 3</vt:lpstr>
      <vt:lpstr>Verdana</vt:lpstr>
      <vt:lpstr>Wingdings 2</vt:lpstr>
      <vt:lpstr>Calibri</vt:lpstr>
      <vt:lpstr>Script MT Bold</vt:lpstr>
      <vt:lpstr>Shruti</vt:lpstr>
      <vt:lpstr>Jokewood</vt:lpstr>
      <vt:lpstr>Concourse</vt:lpstr>
      <vt:lpstr>Microsoft Equation 3.0</vt:lpstr>
      <vt:lpstr>Bellwork </vt:lpstr>
      <vt:lpstr>CHEMISTRY CHAPTER 12 THE BEHAVIOR OF GASES</vt:lpstr>
      <vt:lpstr>KMT Revisited</vt:lpstr>
      <vt:lpstr>Variables That Describe a Gas</vt:lpstr>
      <vt:lpstr>The Effect of Adding or Removing Gas adding gas  increases # of particles  increases # of collisions  increases pressure  removing gas  decreases # of particles  decreases # of collisions  decreases pressure</vt:lpstr>
      <vt:lpstr>The number of particles of gas and pressure are directly related.           double # of particles = double pressure</vt:lpstr>
      <vt:lpstr>The Effect of Changing the Size of the Container  increase volume  decrease pressure decrease volume  increase pressure  </vt:lpstr>
      <vt:lpstr>Compressing a gas increases its temperature.  Expanding a gas decreases its temperature.  </vt:lpstr>
      <vt:lpstr>The Effect of Heating or Cooling a Gas  Heating  increases KE  increases # of collisions  increases pressure   Cooling  decreases KE  decreases # of collisions  decreases pressure  -Kelvin temperature and pressure are directly related. -If you double the Kelvin temp  double pressure  </vt:lpstr>
      <vt:lpstr>The Gas Laws</vt:lpstr>
      <vt:lpstr>1. Boyle’s Law for Pressure-Volume Changes -for a given mass of gas at constant temperature, the volume of the gas varies inversely with pressure.  P1 V1 = P2 V2     or                                          </vt:lpstr>
      <vt:lpstr>Example:  A gas is collected in a 242 mL container.  The pressure of the gas in the container is measured and determined to be 87.6 kPa.  What is the volume of this gas at 101.3 kPa?  Assume the temperature is constant.</vt:lpstr>
      <vt:lpstr>2. Charles’ Law for  Temperature-Volume Changes  The volume of a fixed mass of gas is directly proportional to its Kelvin temperature if the pressure is kept constant.  Temperature must be in Kelvin!!!!           V1   = V2        or       V1    =     T1            T1     T2                   V2           T2 </vt:lpstr>
      <vt:lpstr>PowerPoint Presentation</vt:lpstr>
      <vt:lpstr>Example:  A sample of gas at 15oC and 1 atm has a volume of 2.58 L.  What volume will this gas occupy at 38oC and 1 atm?</vt:lpstr>
      <vt:lpstr> 3. Gay-Lussac’s Law for Temperature-Pressure Changes The pressure of a gas is directly proportional to the Kelvin temperature if the volume is kept constant.            P1   =    P2     or         P1 = T1          T1         T2                 P2    T2             Temperature must be in Kelvin!    </vt:lpstr>
      <vt:lpstr>PowerPoint Presentation</vt:lpstr>
      <vt:lpstr>Example:  A 2.00 L flask contains helium gas at a pressure of 685 torr and a temperature of 0oC.  What would be the pressure in a flask if the temperature is increased to 150.oC?</vt:lpstr>
      <vt:lpstr>Bellwork Wednesday, 1/5</vt:lpstr>
      <vt:lpstr>Homework Check 1/5</vt:lpstr>
      <vt:lpstr> The Combined Gas Law        P1V1 = P2V2           T1       T2               “Peas and Vegetables on the Table”  By canceling out terms remaining constant, we can derive Boyle’s, Charles’, and Gay-Lussac’s laws. </vt:lpstr>
      <vt:lpstr>Ex.   If a helium-filled balloon has a volume of 3.40 L at 25.0oC and 120.0 kPa, what is its volume at STP?</vt:lpstr>
      <vt:lpstr>A flask contains 1.4L of an ideal gas at 50.0oC and 1.44atm of pressure.  If the gas is compressed to 0.7L and the temperature is raised to 100.0oC what will be the new pressure in the container?</vt:lpstr>
      <vt:lpstr> Ideal gas-  follows the gas laws at all conditions of temperature and pressure.  - Ideal gases don’t exist    Real gases can be liquefied and sometimes solidified; ideal gases can not.</vt:lpstr>
      <vt:lpstr> *Gases behave most ideally at high temperature and low pressure.  (Just like students  in the summer!!!!!!)</vt:lpstr>
      <vt:lpstr>The Ideal Gas Law -allows us to include amount of gas (moles) in our calculations.  PV = nRT             “Puv Nert” P = pressure in atm V = volume in L n = # of moles R = ideal gas constant = 0.0821 (L.atm)/(mol.K) T = temperature in Kelvin</vt:lpstr>
      <vt:lpstr>Ex.    A 5.0 L flask contains 0.60 g O2 at a temperature of 22oC.  What is the pressure (in atm) inside the flask?  </vt:lpstr>
      <vt:lpstr>Bellwork Thursday, January 6th </vt:lpstr>
      <vt:lpstr>Ex.   How many grams of krypton are present in a 600. mL container at 1010oC in which the pressure of krypton is 10.0 atm?  </vt:lpstr>
      <vt:lpstr>How many atoms is this? </vt:lpstr>
      <vt:lpstr>Gas Molecules:  Mixtures and Movements</vt:lpstr>
      <vt:lpstr>Avogadro’s Hypothesis (1811)  Equal volume of gases at the same temperature and pressure contain equal numbers of particles.  </vt:lpstr>
      <vt:lpstr> Dalton’s Law of Partial Pressure -At constant volume and temperature, the total pressure exerted by a mixture of gases is equal to the sum of the partial pressures.            Ptotal = P1 + P2 + P 3 …  </vt:lpstr>
      <vt:lpstr>Example:    Determine the total pressure of a gas mixture that contains nitrogen and oxygen if the partial pressure of the nitrogen is 725 mm Hg and the partial pressure of the oxygen is 426 mm Hg.    </vt:lpstr>
      <vt:lpstr> Gases are often collected by water displacement.  The total of the gas pressure plus the water vapor pressure is equal to the atmospheric pressure.  When we work a problem like this we must always look up and subtract the water vapor pressure to get the gas pressure.  </vt:lpstr>
      <vt:lpstr>Example:  A sample of N2 gas is collected by the downward displacement of water from an inverted bottle.  What is the partial pressure of the N2 gas at 20.0oC, if the atmospheric pressure is 752 mm Hg?  The water vapor pressure is 17.5 mm Hg at 20.0oC.  </vt:lpstr>
      <vt:lpstr>Scuba Science SCUBA = Self Contained Underwater Breathing Apparatus</vt:lpstr>
      <vt:lpstr>At the surface, pressure is 1 atm.   It increases 1 atm for every 10 m underwater.  At 30 m, the pressure is 4 atm.  At 40m, pressure of 5 atm would not allow you to inflate your lungs to breathe.</vt:lpstr>
      <vt:lpstr>If a diver ascends without exhaling, the increase in lung volume could cause the lungs to rupture.  From 40m (5 atm) to the surface (1 atm), would cause the lungs to increase in volume 5 times!</vt:lpstr>
      <vt:lpstr>Divers may also experience “the bends”, a condition in which nitrogen dissolves in the blood at high pressures and then comes out as bubbles as the pressure is decreased, causing death.</vt:lpstr>
    </vt:vector>
  </TitlesOfParts>
  <Company>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PRE-AP CHEMISTRY CHAPTER 12 THE BEHAVIOR OF GASES   </dc:title>
  <dc:creator>Kristen Jones</dc:creator>
  <cp:lastModifiedBy>Tori Zlomie</cp:lastModifiedBy>
  <cp:revision>386</cp:revision>
  <dcterms:created xsi:type="dcterms:W3CDTF">2003-12-08T00:55:47Z</dcterms:created>
  <dcterms:modified xsi:type="dcterms:W3CDTF">2018-01-16T15:55:16Z</dcterms:modified>
</cp:coreProperties>
</file>