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7" r:id="rId3"/>
    <p:sldId id="258" r:id="rId4"/>
    <p:sldId id="259" r:id="rId5"/>
    <p:sldId id="316" r:id="rId6"/>
    <p:sldId id="317" r:id="rId7"/>
    <p:sldId id="302" r:id="rId8"/>
    <p:sldId id="261" r:id="rId9"/>
    <p:sldId id="267" r:id="rId10"/>
    <p:sldId id="318" r:id="rId11"/>
    <p:sldId id="268" r:id="rId12"/>
    <p:sldId id="331" r:id="rId13"/>
    <p:sldId id="269" r:id="rId14"/>
    <p:sldId id="319" r:id="rId15"/>
    <p:sldId id="332" r:id="rId16"/>
    <p:sldId id="333" r:id="rId17"/>
    <p:sldId id="334" r:id="rId18"/>
    <p:sldId id="320" r:id="rId19"/>
    <p:sldId id="335" r:id="rId20"/>
    <p:sldId id="273" r:id="rId21"/>
    <p:sldId id="336" r:id="rId22"/>
    <p:sldId id="329" r:id="rId23"/>
    <p:sldId id="326" r:id="rId24"/>
    <p:sldId id="339" r:id="rId25"/>
    <p:sldId id="340" r:id="rId26"/>
    <p:sldId id="276" r:id="rId27"/>
    <p:sldId id="321" r:id="rId28"/>
    <p:sldId id="277" r:id="rId29"/>
    <p:sldId id="278" r:id="rId30"/>
    <p:sldId id="279" r:id="rId31"/>
    <p:sldId id="337" r:id="rId32"/>
    <p:sldId id="280" r:id="rId33"/>
    <p:sldId id="322" r:id="rId34"/>
    <p:sldId id="338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323" r:id="rId44"/>
    <p:sldId id="289" r:id="rId45"/>
    <p:sldId id="290" r:id="rId46"/>
    <p:sldId id="292" r:id="rId47"/>
    <p:sldId id="324" r:id="rId48"/>
    <p:sldId id="327" r:id="rId49"/>
    <p:sldId id="293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28" r:id="rId59"/>
    <p:sldId id="330" r:id="rId60"/>
    <p:sldId id="345" r:id="rId61"/>
    <p:sldId id="344" r:id="rId62"/>
    <p:sldId id="341" r:id="rId63"/>
    <p:sldId id="343" r:id="rId64"/>
    <p:sldId id="342" r:id="rId65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00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E855-D64B-47D8-8402-54D6F1CB0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474A-E13B-4222-B4BA-2DB4A1A25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3CDB-EAB0-4A29-A381-3E80D704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3E5C-430E-4674-B22D-0B5830A06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7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968A-7226-4058-B50B-731B5B45B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20E3-681C-41C4-BB16-80E9BC54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1F2A-5484-4EA4-AF13-18F06F2A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E181-F6FB-4638-A9C9-C52B6FFD0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9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CDAC-5717-4522-95D7-4E06FA48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9D77-417C-4BC4-9F04-65DB2145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8AD99-2F07-4001-9FEF-4FD7FFF45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6D914978-0026-402D-AEFF-4AF28BE3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onlinehomework.zohosites.com/files/Water-molecule-dissociatio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http://image.tutorvista.com/cms/images/44/arrhenius-acid.JPG" TargetMode="Externa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http://wps.prenhall.com/wps/media/objects/1055/1080957/IMAGES/AACHITC1.j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http://upload.wikimedia.org/wikipedia/commons/thumb/4/4d/LewisAcid.png/374px-LewisAcid.png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google.com/url?sa=i&amp;rct=j&amp;q=&amp;esrc=s&amp;frm=1&amp;source=images&amp;cd=&amp;cad=rja&amp;docid=PDlYQ-rwtRI6mM&amp;tbnid=D-LQ2ltUvFg5NM:&amp;ved=0CAUQjRw&amp;url=http://en.wikipedia.org/wiki/Acid&amp;ei=1KUyUfOBEIjL2QWKkYD4Cw&amp;bvm=bv.43148975,d.b2I&amp;psig=AFQjCNF5GF8WCzM1RLomkUWQcxAz1OQjJw&amp;ust=136236008446273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http://www.kmacgill.com/documents/pH_scale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Thursday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List three things that are sour and three things that are bitter on the top of your chapter 20 worksheet #1.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mtClean="0"/>
              <a:t>What is the formula for pH?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 Concept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830" y="1447800"/>
            <a:ext cx="8229600" cy="5257800"/>
          </a:xfrm>
        </p:spPr>
        <p:txBody>
          <a:bodyPr/>
          <a:lstStyle/>
          <a:p>
            <a:pPr lvl="0"/>
            <a:r>
              <a:rPr lang="en-US" sz="3600" dirty="0"/>
              <a:t>If the pH is known, we can calculate the [H</a:t>
            </a:r>
            <a:r>
              <a:rPr lang="en-US" sz="3600" baseline="-25000" dirty="0"/>
              <a:t>3</a:t>
            </a:r>
            <a:r>
              <a:rPr lang="en-US" sz="3600" dirty="0"/>
              <a:t>O</a:t>
            </a:r>
            <a:r>
              <a:rPr lang="en-US" sz="3600" baseline="30000" dirty="0"/>
              <a:t>+</a:t>
            </a:r>
            <a:r>
              <a:rPr lang="en-US" sz="3600" dirty="0"/>
              <a:t>] by using</a:t>
            </a:r>
          </a:p>
          <a:p>
            <a:pPr lvl="1"/>
            <a:r>
              <a:rPr lang="en-US" sz="3600" dirty="0"/>
              <a:t>[H</a:t>
            </a:r>
            <a:r>
              <a:rPr lang="en-US" sz="3600" baseline="-25000" dirty="0"/>
              <a:t>3</a:t>
            </a:r>
            <a:r>
              <a:rPr lang="en-US" sz="3600" dirty="0"/>
              <a:t>O</a:t>
            </a:r>
            <a:r>
              <a:rPr lang="en-US" sz="3600" baseline="30000" dirty="0"/>
              <a:t>+</a:t>
            </a:r>
            <a:r>
              <a:rPr lang="en-US" sz="3600" dirty="0"/>
              <a:t>] = antilog (-</a:t>
            </a:r>
            <a:r>
              <a:rPr lang="en-US" sz="3600" dirty="0" smtClean="0"/>
              <a:t>pH)</a:t>
            </a:r>
          </a:p>
          <a:p>
            <a:pPr lvl="2"/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1447800"/>
          </a:xfrm>
        </p:spPr>
        <p:txBody>
          <a:bodyPr/>
          <a:lstStyle/>
          <a:p>
            <a:r>
              <a:rPr lang="en-US" dirty="0" smtClean="0"/>
              <a:t>Let’s Practice!  Grab a calculator.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2402"/>
              </p:ext>
            </p:extLst>
          </p:nvPr>
        </p:nvGraphicFramePr>
        <p:xfrm>
          <a:off x="838200" y="2209800"/>
          <a:ext cx="8305800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2362200"/>
                <a:gridCol w="2570177"/>
                <a:gridCol w="2078023"/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pH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[H</a:t>
                      </a:r>
                      <a:r>
                        <a:rPr lang="en-US" sz="3200" baseline="-25000">
                          <a:effectLst/>
                        </a:rPr>
                        <a:t>3</a:t>
                      </a:r>
                      <a:r>
                        <a:rPr lang="en-US" sz="3200">
                          <a:effectLst/>
                        </a:rPr>
                        <a:t>O</a:t>
                      </a:r>
                      <a:r>
                        <a:rPr lang="en-US" sz="3200" baseline="30000">
                          <a:effectLst/>
                        </a:rPr>
                        <a:t>+</a:t>
                      </a:r>
                      <a:r>
                        <a:rPr lang="en-US" sz="3200">
                          <a:effectLst/>
                        </a:rPr>
                        <a:t>]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[H</a:t>
                      </a:r>
                      <a:r>
                        <a:rPr lang="en-US" sz="3200" baseline="-25000">
                          <a:effectLst/>
                        </a:rPr>
                        <a:t>3</a:t>
                      </a:r>
                      <a:r>
                        <a:rPr lang="en-US" sz="3200">
                          <a:effectLst/>
                        </a:rPr>
                        <a:t>O</a:t>
                      </a:r>
                      <a:r>
                        <a:rPr lang="en-US" sz="3200" baseline="30000">
                          <a:effectLst/>
                        </a:rPr>
                        <a:t>+</a:t>
                      </a:r>
                      <a:r>
                        <a:rPr lang="en-US" sz="3200">
                          <a:effectLst/>
                        </a:rPr>
                        <a:t>]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pH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6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3.44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1.39 x 10</a:t>
                      </a:r>
                      <a:r>
                        <a:rPr lang="en-US" sz="3200" baseline="30000">
                          <a:effectLst/>
                        </a:rPr>
                        <a:t>-3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6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11.92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8.23 x 10</a:t>
                      </a:r>
                      <a:r>
                        <a:rPr lang="en-US" sz="3200" baseline="30000">
                          <a:effectLst/>
                        </a:rPr>
                        <a:t>-6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6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8.334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9.95 x 10</a:t>
                      </a:r>
                      <a:r>
                        <a:rPr lang="en-US" sz="3200" baseline="30000">
                          <a:effectLst/>
                        </a:rPr>
                        <a:t>-2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3.6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</a:rPr>
              <a:t>-4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97933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1.20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</a:rPr>
              <a:t>-12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748" y="5092890"/>
            <a:ext cx="2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4.63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</a:rPr>
              <a:t>-9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2910061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2.857</a:t>
            </a:r>
            <a:endParaRPr lang="en-US" sz="3200" b="1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3979332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5.085</a:t>
            </a:r>
            <a:endParaRPr lang="en-US" sz="3200" b="1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6406" y="5092889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1.002</a:t>
            </a:r>
            <a:endParaRPr lang="en-US" sz="3200" b="1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Question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What is the pH if: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       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= 1 x 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		pH = 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 pH = - log 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       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= 1 x 10</a:t>
            </a:r>
            <a:r>
              <a:rPr lang="en-US" sz="2800" baseline="30000" dirty="0" smtClean="0"/>
              <a:t>-13</a:t>
            </a:r>
            <a:r>
              <a:rPr lang="en-US" sz="2800" dirty="0" smtClean="0"/>
              <a:t>	pH = 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 pH = - log 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 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= 3 x 10</a:t>
            </a:r>
            <a:r>
              <a:rPr lang="en-US" sz="2800" baseline="30000" dirty="0" smtClean="0"/>
              <a:t>-7</a:t>
            </a:r>
            <a:r>
              <a:rPr lang="en-US" sz="2800" dirty="0" smtClean="0"/>
              <a:t>	   	pH = 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 pH = - log 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		pH &gt; 7 is basic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pH &lt; 7 is acidic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pH = 7 is neutral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324600" y="1905000"/>
            <a:ext cx="75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5.0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248400" y="28956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13.0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077200" y="1981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Acidic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0772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Basic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48400" y="3733800"/>
            <a:ext cx="75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6.5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848600" y="3886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Acidic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4" grpId="0"/>
      <p:bldP spid="40965" grpId="0"/>
      <p:bldP spid="40968" grpId="0"/>
      <p:bldP spid="40969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How do you know if a substance is an acid or base from the pH?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pH is not the only part of the pH scale.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dirty="0" err="1"/>
              <a:t>pOH</a:t>
            </a:r>
            <a:r>
              <a:rPr lang="en-US" dirty="0"/>
              <a:t> is a measurement of the </a:t>
            </a:r>
            <a:r>
              <a:rPr lang="en-US" dirty="0">
                <a:solidFill>
                  <a:srgbClr val="FFFF00"/>
                </a:solidFill>
              </a:rPr>
              <a:t>hydroxide</a:t>
            </a:r>
            <a:r>
              <a:rPr lang="en-US" dirty="0"/>
              <a:t> ions in a solution.</a:t>
            </a:r>
          </a:p>
          <a:p>
            <a:pPr lvl="0"/>
            <a:r>
              <a:rPr lang="en-US" dirty="0"/>
              <a:t>It can be calculated using:	</a:t>
            </a:r>
            <a:r>
              <a:rPr lang="en-US" dirty="0" err="1"/>
              <a:t>pOH</a:t>
            </a:r>
            <a:r>
              <a:rPr lang="en-US" dirty="0"/>
              <a:t> = -log [OH</a:t>
            </a:r>
            <a:r>
              <a:rPr lang="en-US" baseline="30000" dirty="0"/>
              <a:t>-</a:t>
            </a:r>
            <a:r>
              <a:rPr lang="en-US" dirty="0"/>
              <a:t>]</a:t>
            </a:r>
          </a:p>
          <a:p>
            <a:pPr lvl="0"/>
            <a:r>
              <a:rPr lang="en-US" dirty="0"/>
              <a:t>If the </a:t>
            </a:r>
            <a:r>
              <a:rPr lang="en-US" dirty="0" err="1"/>
              <a:t>pOH</a:t>
            </a:r>
            <a:r>
              <a:rPr lang="en-US" dirty="0"/>
              <a:t> is known, you can use the following to find the [OH</a:t>
            </a:r>
            <a:r>
              <a:rPr lang="en-US" baseline="30000" dirty="0"/>
              <a:t>-</a:t>
            </a:r>
            <a:r>
              <a:rPr lang="en-US" dirty="0"/>
              <a:t>]:	[OH</a:t>
            </a:r>
            <a:r>
              <a:rPr lang="en-US" baseline="30000" dirty="0"/>
              <a:t>-</a:t>
            </a:r>
            <a:r>
              <a:rPr lang="en-US" dirty="0"/>
              <a:t>] = antilog (-</a:t>
            </a:r>
            <a:r>
              <a:rPr lang="en-US" dirty="0" err="1"/>
              <a:t>pOH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190827"/>
              </p:ext>
            </p:extLst>
          </p:nvPr>
        </p:nvGraphicFramePr>
        <p:xfrm>
          <a:off x="762000" y="1905000"/>
          <a:ext cx="8382000" cy="342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2743200"/>
                <a:gridCol w="2438400"/>
                <a:gridCol w="1905000"/>
              </a:tblGrid>
              <a:tr h="697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pOH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[OH</a:t>
                      </a:r>
                      <a:r>
                        <a:rPr lang="en-US" sz="3200" baseline="30000">
                          <a:effectLst/>
                        </a:rPr>
                        <a:t>-</a:t>
                      </a:r>
                      <a:r>
                        <a:rPr lang="en-US" sz="3200">
                          <a:effectLst/>
                        </a:rPr>
                        <a:t>]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[OH</a:t>
                      </a:r>
                      <a:r>
                        <a:rPr lang="en-US" sz="3200" baseline="30000">
                          <a:effectLst/>
                        </a:rPr>
                        <a:t>-</a:t>
                      </a:r>
                      <a:r>
                        <a:rPr lang="en-US" sz="3200">
                          <a:effectLst/>
                        </a:rPr>
                        <a:t>]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pOH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7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11.9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9.85 x 10</a:t>
                      </a:r>
                      <a:r>
                        <a:rPr lang="en-US" sz="3200" baseline="30000">
                          <a:effectLst/>
                        </a:rPr>
                        <a:t>-11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994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3.44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6.523 x 10</a:t>
                      </a:r>
                      <a:r>
                        <a:rPr lang="en-US" sz="3200" baseline="30000" dirty="0">
                          <a:effectLst/>
                        </a:rPr>
                        <a:t>-8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5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6.57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8.7 x 10</a:t>
                      </a:r>
                      <a:r>
                        <a:rPr lang="en-US" sz="3200" baseline="30000">
                          <a:effectLst/>
                        </a:rPr>
                        <a:t>-3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262833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1.0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</a:rPr>
              <a:t>-12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69513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3.6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</a:rPr>
              <a:t>-4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896" y="4685731"/>
            <a:ext cx="2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2.7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</a:rPr>
              <a:t>-7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2642792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10.007</a:t>
            </a:r>
            <a:endParaRPr lang="en-US" sz="3200" b="1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00" y="3712063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7.1856</a:t>
            </a:r>
            <a:endParaRPr lang="en-US" sz="3200" b="1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78806" y="4788089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2.06</a:t>
            </a:r>
            <a:endParaRPr lang="en-US" sz="3200" b="1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7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7876"/>
              </p:ext>
            </p:extLst>
          </p:nvPr>
        </p:nvGraphicFramePr>
        <p:xfrm>
          <a:off x="810904" y="4419600"/>
          <a:ext cx="8305800" cy="1975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415"/>
                <a:gridCol w="1676400"/>
                <a:gridCol w="2590800"/>
                <a:gridCol w="2453185"/>
              </a:tblGrid>
              <a:tr h="4845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pH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pOH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[H</a:t>
                      </a:r>
                      <a:r>
                        <a:rPr lang="en-US" sz="3200" baseline="-25000">
                          <a:effectLst/>
                        </a:rPr>
                        <a:t>3</a:t>
                      </a:r>
                      <a:r>
                        <a:rPr lang="en-US" sz="3200">
                          <a:effectLst/>
                        </a:rPr>
                        <a:t>O</a:t>
                      </a:r>
                      <a:r>
                        <a:rPr lang="en-US" sz="3200" baseline="30000">
                          <a:effectLst/>
                        </a:rPr>
                        <a:t>+</a:t>
                      </a:r>
                      <a:r>
                        <a:rPr lang="en-US" sz="3200">
                          <a:effectLst/>
                        </a:rPr>
                        <a:t>]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[OH</a:t>
                      </a:r>
                      <a:r>
                        <a:rPr lang="en-US" sz="3200" baseline="30000">
                          <a:effectLst/>
                        </a:rPr>
                        <a:t>-</a:t>
                      </a:r>
                      <a:r>
                        <a:rPr lang="en-US" sz="3200">
                          <a:effectLst/>
                        </a:rPr>
                        <a:t>]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45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9.455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1.022 x 10</a:t>
                      </a:r>
                      <a:r>
                        <a:rPr lang="en-US" sz="3200" baseline="30000">
                          <a:effectLst/>
                        </a:rPr>
                        <a:t>-4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45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7.11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4.93 x 10</a:t>
                      </a:r>
                      <a:r>
                        <a:rPr lang="en-US" sz="3200" baseline="30000">
                          <a:effectLst/>
                        </a:rPr>
                        <a:t>-9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29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0.482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9.331 x 10</a:t>
                      </a:r>
                      <a:r>
                        <a:rPr lang="en-US" sz="3200" baseline="30000" dirty="0">
                          <a:effectLst/>
                        </a:rPr>
                        <a:t>-8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80772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pH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are related to one another just like the [H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] and [OH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] are related to one another.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If the pH or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a solution is known, it can be used to find the missing component using:      pH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14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If the [OH-] or the [H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] is known, it can be used to find the missing component using: 1x10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-14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[H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][OH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].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931" y="484121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4.545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5856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6.89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75" y="5864997"/>
            <a:ext cx="159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13.518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4802550"/>
            <a:ext cx="2552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9.785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  <a:effectLst/>
              </a:rPr>
              <a:t>-11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9636" y="5358568"/>
            <a:ext cx="250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2.03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  <a:effectLst/>
              </a:rPr>
              <a:t>-6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864996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</a:rPr>
              <a:t>1.072 x 10</a:t>
            </a:r>
            <a:r>
              <a:rPr lang="en-US" sz="3200" b="1" baseline="30000" dirty="0" smtClean="0">
                <a:solidFill>
                  <a:schemeClr val="tx1">
                    <a:lumMod val="10000"/>
                  </a:schemeClr>
                </a:solidFill>
              </a:rPr>
              <a:t>-7</a:t>
            </a:r>
            <a:endParaRPr lang="en-US" sz="3200" b="1" baseline="30000" dirty="0">
              <a:solidFill>
                <a:schemeClr val="tx1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8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2743200" cy="2667000"/>
          </a:xfrm>
        </p:spPr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7600" y="0"/>
            <a:ext cx="5486400" cy="6858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Convert the following:</a:t>
            </a:r>
          </a:p>
          <a:p>
            <a:pPr>
              <a:defRPr/>
            </a:pPr>
            <a:r>
              <a:rPr lang="en-US" dirty="0" smtClean="0"/>
              <a:t>pH = 2.44  so </a:t>
            </a:r>
          </a:p>
          <a:p>
            <a:pPr>
              <a:defRPr/>
            </a:pPr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 ______</a:t>
            </a:r>
          </a:p>
          <a:p>
            <a:pPr>
              <a:defRPr/>
            </a:pPr>
            <a:r>
              <a:rPr lang="en-US" dirty="0" smtClean="0"/>
              <a:t>pH = 0.78  so </a:t>
            </a:r>
          </a:p>
          <a:p>
            <a:pPr>
              <a:defRPr/>
            </a:pPr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 ______</a:t>
            </a:r>
          </a:p>
          <a:p>
            <a:pPr>
              <a:defRPr/>
            </a:pPr>
            <a:r>
              <a:rPr lang="en-US" dirty="0" smtClean="0"/>
              <a:t>pH = 1.9  so </a:t>
            </a:r>
          </a:p>
          <a:p>
            <a:pPr>
              <a:defRPr/>
            </a:pPr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 ______</a:t>
            </a:r>
          </a:p>
          <a:p>
            <a:pPr>
              <a:defRPr/>
            </a:pPr>
            <a:r>
              <a:rPr lang="en-US" dirty="0" err="1" smtClean="0"/>
              <a:t>pOH</a:t>
            </a:r>
            <a:r>
              <a:rPr lang="en-US" dirty="0" smtClean="0"/>
              <a:t> = 1.56  so</a:t>
            </a:r>
          </a:p>
          <a:p>
            <a:pPr>
              <a:defRPr/>
            </a:pPr>
            <a:r>
              <a:rPr lang="en-US" dirty="0" smtClean="0"/>
              <a:t>[OH</a:t>
            </a:r>
            <a:r>
              <a:rPr lang="en-US" baseline="30000" dirty="0" smtClean="0"/>
              <a:t>-</a:t>
            </a:r>
            <a:r>
              <a:rPr lang="en-US" dirty="0" smtClean="0"/>
              <a:t>] = _______</a:t>
            </a:r>
          </a:p>
          <a:p>
            <a:pPr>
              <a:defRPr/>
            </a:pPr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 ______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162800" cy="990600"/>
          </a:xfrm>
        </p:spPr>
        <p:txBody>
          <a:bodyPr/>
          <a:lstStyle/>
          <a:p>
            <a:r>
              <a:rPr lang="en-US" dirty="0" smtClean="0"/>
              <a:t>Self-Ionization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4876800"/>
          </a:xfrm>
        </p:spPr>
        <p:txBody>
          <a:bodyPr/>
          <a:lstStyle/>
          <a:p>
            <a:pPr lvl="1"/>
            <a:r>
              <a:rPr lang="en-US" dirty="0" smtClean="0"/>
              <a:t>Self-ionization </a:t>
            </a:r>
            <a:r>
              <a:rPr lang="en-US" dirty="0"/>
              <a:t>of water</a:t>
            </a:r>
          </a:p>
          <a:p>
            <a:pPr lvl="1"/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i="1" dirty="0"/>
              <a:t>l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+ OH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  </a:t>
            </a:r>
          </a:p>
          <a:p>
            <a:pPr lvl="1"/>
            <a:r>
              <a:rPr lang="en-US" dirty="0"/>
              <a:t>or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 H</a:t>
            </a:r>
            <a:r>
              <a:rPr lang="en-US" baseline="30000" dirty="0"/>
              <a:t>+</a:t>
            </a:r>
            <a:r>
              <a:rPr lang="en-US" dirty="0"/>
              <a:t> + OH</a:t>
            </a:r>
            <a:r>
              <a:rPr lang="en-US" baseline="30000" dirty="0"/>
              <a:t>-</a:t>
            </a:r>
            <a:endParaRPr lang="en-US" dirty="0"/>
          </a:p>
          <a:p>
            <a:pPr lvl="2"/>
            <a:r>
              <a:rPr lang="en-US" dirty="0"/>
              <a:t>this only occurs to a small extent</a:t>
            </a:r>
          </a:p>
          <a:p>
            <a:pPr lvl="2"/>
            <a:r>
              <a:rPr lang="en-US" dirty="0"/>
              <a:t>In pure water at 25</a:t>
            </a:r>
            <a:r>
              <a:rPr lang="en-US" baseline="30000" dirty="0"/>
              <a:t>o</a:t>
            </a:r>
            <a:r>
              <a:rPr lang="en-US" dirty="0"/>
              <a:t>C,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= [OH</a:t>
            </a:r>
            <a:r>
              <a:rPr lang="en-US" baseline="30000" dirty="0"/>
              <a:t>-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1.0 x 10</a:t>
            </a:r>
            <a:r>
              <a:rPr lang="en-US" baseline="30000" dirty="0">
                <a:solidFill>
                  <a:srgbClr val="7030A0"/>
                </a:solidFill>
              </a:rPr>
              <a:t>-7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2"/>
            <a:r>
              <a:rPr lang="en-US" dirty="0"/>
              <a:t>In any neutral solution at 25</a:t>
            </a:r>
            <a:r>
              <a:rPr lang="en-US" baseline="30000" dirty="0"/>
              <a:t>o</a:t>
            </a:r>
            <a:r>
              <a:rPr lang="en-US" dirty="0"/>
              <a:t>C,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= [OH</a:t>
            </a:r>
            <a:r>
              <a:rPr lang="en-US" baseline="30000" dirty="0"/>
              <a:t>-</a:t>
            </a:r>
            <a:r>
              <a:rPr lang="en-US" dirty="0"/>
              <a:t>] = 1.0 x 10</a:t>
            </a:r>
            <a:r>
              <a:rPr lang="en-US" baseline="30000" dirty="0"/>
              <a:t>-7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Ion-product constant for water</a:t>
            </a:r>
          </a:p>
          <a:p>
            <a:pPr lvl="1"/>
            <a:r>
              <a:rPr lang="en-US" dirty="0"/>
              <a:t>K</a:t>
            </a:r>
            <a:r>
              <a:rPr lang="en-US" baseline="-25000" dirty="0"/>
              <a:t>w</a:t>
            </a:r>
            <a:r>
              <a:rPr lang="en-US" dirty="0"/>
              <a:t> =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][OH</a:t>
            </a:r>
            <a:r>
              <a:rPr lang="en-US" baseline="30000" dirty="0"/>
              <a:t>-</a:t>
            </a:r>
            <a:r>
              <a:rPr lang="en-US" dirty="0"/>
              <a:t>] = 1.0 x 10</a:t>
            </a:r>
            <a:r>
              <a:rPr lang="en-US" baseline="30000" dirty="0"/>
              <a:t>-14</a:t>
            </a:r>
            <a:r>
              <a:rPr lang="en-US" dirty="0"/>
              <a:t> at 25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endParaRPr lang="en-US" dirty="0"/>
          </a:p>
        </p:txBody>
      </p:sp>
      <p:pic>
        <p:nvPicPr>
          <p:cNvPr id="89090" name="irc_mi" descr="http://onlinehomework.zohosites.com/files/Water-molecule-dissociatio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02569"/>
            <a:ext cx="4038600" cy="146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1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8288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Chemistry 1 – Unit 14 Chapter 18</a:t>
            </a:r>
            <a:br>
              <a:rPr lang="en-US" sz="4000" b="1" dirty="0" smtClean="0"/>
            </a:br>
            <a:r>
              <a:rPr lang="en-US" sz="4000" b="1" dirty="0" smtClean="0"/>
              <a:t>PROPERTIES OF ACIDS AND BASES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Summarize!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391400" cy="47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676400"/>
          </a:xfrm>
        </p:spPr>
        <p:txBody>
          <a:bodyPr/>
          <a:lstStyle/>
          <a:p>
            <a:r>
              <a:rPr lang="en-US" b="1" u="sng" dirty="0" smtClean="0"/>
              <a:t>Question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if the following are acidic “A” or basic “B”.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162800" cy="44196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= 1 x </a:t>
            </a:r>
            <a:r>
              <a:rPr lang="en-US" dirty="0" smtClean="0"/>
              <a:t>10</a:t>
            </a:r>
            <a:r>
              <a:rPr lang="en-US" baseline="30000" dirty="0" smtClean="0"/>
              <a:t>-3         </a:t>
            </a:r>
            <a:r>
              <a:rPr lang="en-US" dirty="0" smtClean="0"/>
              <a:t>____________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=  1 x </a:t>
            </a:r>
            <a:r>
              <a:rPr lang="en-US" dirty="0" smtClean="0"/>
              <a:t>10</a:t>
            </a:r>
            <a:r>
              <a:rPr lang="en-US" baseline="30000" dirty="0" smtClean="0"/>
              <a:t>-11      </a:t>
            </a:r>
            <a:r>
              <a:rPr lang="en-US" dirty="0" smtClean="0"/>
              <a:t>____________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[OH</a:t>
            </a:r>
            <a:r>
              <a:rPr lang="en-US" baseline="30000" dirty="0"/>
              <a:t>-</a:t>
            </a:r>
            <a:r>
              <a:rPr lang="en-US" dirty="0"/>
              <a:t>] = 1 x </a:t>
            </a:r>
            <a:r>
              <a:rPr lang="en-US" dirty="0" smtClean="0"/>
              <a:t>10</a:t>
            </a:r>
            <a:r>
              <a:rPr lang="en-US" baseline="30000" dirty="0" smtClean="0"/>
              <a:t>-4            </a:t>
            </a:r>
            <a:r>
              <a:rPr lang="en-US" dirty="0" smtClean="0"/>
              <a:t>___________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[OH</a:t>
            </a:r>
            <a:r>
              <a:rPr lang="en-US" baseline="30000" dirty="0"/>
              <a:t>-</a:t>
            </a:r>
            <a:r>
              <a:rPr lang="en-US" dirty="0"/>
              <a:t>] = 1 x </a:t>
            </a:r>
            <a:r>
              <a:rPr lang="en-US" dirty="0" smtClean="0"/>
              <a:t>10</a:t>
            </a:r>
            <a:r>
              <a:rPr lang="en-US" baseline="30000" dirty="0" smtClean="0"/>
              <a:t>-13          </a:t>
            </a:r>
            <a:r>
              <a:rPr lang="en-US" dirty="0" smtClean="0"/>
              <a:t>__________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638800" y="1905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Acidic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638800" y="4267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Basic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638800" y="2971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Basic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38800" y="5334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Acidic</a:t>
            </a:r>
          </a:p>
        </p:txBody>
      </p:sp>
    </p:spTree>
    <p:extLst>
      <p:ext uri="{BB962C8B-B14F-4D97-AF65-F5344CB8AC3E}">
        <p14:creationId xmlns:p14="http://schemas.microsoft.com/office/powerpoint/2010/main" val="15065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Household Acids and Bases Lab Slide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will use the following formulas to complete your lab work today.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895600"/>
          <a:ext cx="80010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755650">
                <a:tc>
                  <a:txBody>
                    <a:bodyPr/>
                    <a:lstStyle/>
                    <a:p>
                      <a:r>
                        <a:rPr lang="en-US" dirty="0" smtClean="0"/>
                        <a:t>If you have…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 you want…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Use…</a:t>
                      </a:r>
                      <a:endParaRPr lang="en-US" dirty="0"/>
                    </a:p>
                  </a:txBody>
                  <a:tcPr/>
                </a:tc>
              </a:tr>
              <a:tr h="7556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pOH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pH+pOH</a:t>
                      </a:r>
                      <a:r>
                        <a:rPr lang="en-US" sz="2000" b="1" dirty="0" smtClean="0"/>
                        <a:t> = 14</a:t>
                      </a:r>
                      <a:endParaRPr lang="en-US" sz="2000" b="1" dirty="0"/>
                    </a:p>
                  </a:txBody>
                  <a:tcPr/>
                </a:tc>
              </a:tr>
              <a:tr h="7556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[H</a:t>
                      </a:r>
                      <a:r>
                        <a:rPr lang="en-US" sz="2000" b="1" baseline="30000" dirty="0" smtClean="0"/>
                        <a:t>+</a:t>
                      </a:r>
                      <a:r>
                        <a:rPr lang="en-US" sz="2000" b="1" dirty="0" smtClean="0"/>
                        <a:t>]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[H</a:t>
                      </a:r>
                      <a:r>
                        <a:rPr lang="en-US" sz="2000" b="1" baseline="30000" dirty="0" smtClean="0"/>
                        <a:t>+</a:t>
                      </a:r>
                      <a:r>
                        <a:rPr lang="en-US" sz="2000" b="1" dirty="0" smtClean="0"/>
                        <a:t>] = antilog -pH</a:t>
                      </a:r>
                      <a:endParaRPr lang="en-US" sz="2000" b="1" dirty="0"/>
                    </a:p>
                  </a:txBody>
                  <a:tcPr/>
                </a:tc>
              </a:tr>
              <a:tr h="7556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pOH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[OH</a:t>
                      </a:r>
                      <a:r>
                        <a:rPr lang="en-US" sz="2000" b="1" baseline="30000" dirty="0" smtClean="0"/>
                        <a:t>-</a:t>
                      </a:r>
                      <a:r>
                        <a:rPr lang="en-US" sz="2000" b="1" dirty="0" smtClean="0"/>
                        <a:t>]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[OH</a:t>
                      </a:r>
                      <a:r>
                        <a:rPr lang="en-US" sz="2000" b="1" baseline="30000" dirty="0" smtClean="0"/>
                        <a:t>-</a:t>
                      </a:r>
                      <a:r>
                        <a:rPr lang="en-US" sz="2000" b="1" dirty="0" smtClean="0"/>
                        <a:t>] = antilog -</a:t>
                      </a:r>
                      <a:r>
                        <a:rPr lang="en-US" sz="2000" b="1" dirty="0" err="1" smtClean="0"/>
                        <a:t>pOH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1219200"/>
          </a:xfrm>
          <a:solidFill>
            <a:schemeClr val="tx1">
              <a:lumMod val="1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Bellwork</a:t>
            </a:r>
            <a:r>
              <a:rPr lang="en-US" dirty="0" smtClean="0"/>
              <a:t> Monday</a:t>
            </a:r>
            <a:endParaRPr lang="en-US" sz="24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620000" cy="4419600"/>
          </a:xfrm>
        </p:spPr>
        <p:txBody>
          <a:bodyPr/>
          <a:lstStyle/>
          <a:p>
            <a:r>
              <a:rPr lang="en-US" dirty="0" err="1" smtClean="0"/>
              <a:t>Kimmie</a:t>
            </a:r>
            <a:r>
              <a:rPr lang="en-US" dirty="0" smtClean="0"/>
              <a:t> has an acid solution with a pH of 2.445.  Find the following:</a:t>
            </a:r>
          </a:p>
          <a:p>
            <a:pPr lvl="1"/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____________________</a:t>
            </a:r>
          </a:p>
          <a:p>
            <a:pPr lvl="1"/>
            <a:r>
              <a:rPr lang="en-US" dirty="0" smtClean="0"/>
              <a:t>[OH</a:t>
            </a:r>
            <a:r>
              <a:rPr lang="en-US" baseline="30000" dirty="0" smtClean="0"/>
              <a:t>-</a:t>
            </a:r>
            <a:r>
              <a:rPr lang="en-US" dirty="0" smtClean="0"/>
              <a:t>] ___________________</a:t>
            </a:r>
          </a:p>
          <a:p>
            <a:pPr lvl="1"/>
            <a:r>
              <a:rPr lang="en-US" dirty="0" smtClean="0"/>
              <a:t>pOH ____________________</a:t>
            </a:r>
          </a:p>
          <a:p>
            <a:r>
              <a:rPr lang="en-US" dirty="0" smtClean="0"/>
              <a:t>What does the word “electrolyte” mean?</a:t>
            </a:r>
          </a:p>
        </p:txBody>
      </p:sp>
      <p:sp>
        <p:nvSpPr>
          <p:cNvPr id="4" name="SMARTInkShape-216"/>
          <p:cNvSpPr/>
          <p:nvPr/>
        </p:nvSpPr>
        <p:spPr bwMode="auto">
          <a:xfrm>
            <a:off x="8445500" y="393700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0" y="0"/>
                </a:moveTo>
                <a:lnTo>
                  <a:pt x="6350" y="635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162800" cy="990600"/>
          </a:xfrm>
        </p:spPr>
        <p:txBody>
          <a:bodyPr/>
          <a:lstStyle/>
          <a:p>
            <a:r>
              <a:rPr lang="en-US" dirty="0" smtClean="0"/>
              <a:t>pH 2.445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162800" cy="5181600"/>
          </a:xfrm>
        </p:spPr>
        <p:txBody>
          <a:bodyPr/>
          <a:lstStyle/>
          <a:p>
            <a:r>
              <a:rPr lang="en-US" dirty="0" smtClean="0"/>
              <a:t>pOH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[H+]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[OH-]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407"/>
            <a:ext cx="5638800" cy="680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18.2 Indicators p 638</a:t>
            </a:r>
            <a:br>
              <a:rPr lang="en-US" b="1" u="sng" dirty="0" smtClean="0"/>
            </a:br>
            <a:endParaRPr lang="en-US" b="1" u="sng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Indicators are substances that change color in solutions of different pH.</a:t>
            </a:r>
          </a:p>
          <a:p>
            <a:pPr marL="609600" indent="-609600" eaLnBrk="1" hangingPunct="1"/>
            <a:r>
              <a:rPr lang="en-US" smtClean="0"/>
              <a:t>Indicators are usually weak acids.</a:t>
            </a:r>
          </a:p>
          <a:p>
            <a:pPr marL="609600" indent="-609600" eaLnBrk="1" hangingPunct="1"/>
            <a:r>
              <a:rPr lang="en-US" smtClean="0"/>
              <a:t>They are one color in their acid form and a different color in their base form.</a:t>
            </a:r>
          </a:p>
          <a:p>
            <a:pPr marL="609600" indent="-609600" eaLnBrk="1" hangingPunct="1"/>
            <a:r>
              <a:rPr lang="en-US" smtClean="0"/>
              <a:t>HIn 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H</a:t>
            </a:r>
            <a:r>
              <a:rPr lang="en-US" baseline="30000" smtClean="0"/>
              <a:t>+</a:t>
            </a:r>
            <a:r>
              <a:rPr lang="en-US" smtClean="0"/>
              <a:t> + In</a:t>
            </a:r>
            <a:r>
              <a:rPr lang="en-US" baseline="30000" smtClean="0"/>
              <a:t>-</a:t>
            </a:r>
          </a:p>
          <a:p>
            <a:pPr marL="609600" indent="-609600" eaLnBrk="1" hangingPunct="1"/>
            <a:r>
              <a:rPr lang="en-US" smtClean="0"/>
              <a:t>Help determine approximate pH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Why would a scientist use an indicator?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Indicators</a:t>
            </a:r>
            <a:endParaRPr lang="en-US" b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5029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phenolphthalein</a:t>
            </a:r>
            <a:endParaRPr lang="en-US" smtClean="0"/>
          </a:p>
          <a:p>
            <a:pPr eaLnBrk="1" hangingPunct="1"/>
            <a:r>
              <a:rPr lang="en-US" smtClean="0"/>
              <a:t>colorless in acid</a:t>
            </a:r>
          </a:p>
          <a:p>
            <a:pPr eaLnBrk="1" hangingPunct="1"/>
            <a:r>
              <a:rPr lang="en-US" smtClean="0"/>
              <a:t>pink in base</a:t>
            </a:r>
          </a:p>
          <a:p>
            <a:pPr eaLnBrk="1" hangingPunct="1"/>
            <a:r>
              <a:rPr lang="en-US" smtClean="0"/>
              <a:t>changes at pH 8.0 -10.0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0"/>
            <a:ext cx="26685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76550"/>
            <a:ext cx="2514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Indicators</a:t>
            </a:r>
            <a:r>
              <a:rPr lang="en-US" b="1" smtClean="0"/>
              <a:t> cont.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16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smtClean="0"/>
              <a:t>litmus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blue litmus turns re</a:t>
            </a:r>
            <a:r>
              <a:rPr lang="en-US" u="sng" smtClean="0"/>
              <a:t>d</a:t>
            </a:r>
            <a:r>
              <a:rPr lang="en-US" smtClean="0"/>
              <a:t> in aci</a:t>
            </a:r>
            <a:r>
              <a:rPr lang="en-US" u="sng" smtClean="0"/>
              <a:t>d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red turns </a:t>
            </a:r>
            <a:r>
              <a:rPr lang="en-US" u="sng" smtClean="0"/>
              <a:t>b</a:t>
            </a:r>
            <a:r>
              <a:rPr lang="en-US" smtClean="0"/>
              <a:t>lue in </a:t>
            </a:r>
            <a:r>
              <a:rPr lang="en-US" u="sng" smtClean="0"/>
              <a:t>b</a:t>
            </a:r>
            <a:r>
              <a:rPr lang="en-US" smtClean="0"/>
              <a:t>ase</a:t>
            </a:r>
            <a:endParaRPr lang="en-US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smtClean="0"/>
              <a:t>universal indicator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mixture of indicators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changes into different colors at each pH (rainbow colors)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0"/>
            <a:ext cx="34004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5003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19400" cy="16002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Acids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0"/>
            <a:ext cx="59436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taste sour or tart (vinegar, lemons)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aqueous solutions of acids are </a:t>
            </a:r>
            <a:r>
              <a:rPr lang="en-US" sz="2800" dirty="0" smtClean="0">
                <a:solidFill>
                  <a:srgbClr val="92D050"/>
                </a:solidFill>
              </a:rPr>
              <a:t>electrolytes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cause indicators to change colors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many metals react with acids to produce </a:t>
            </a:r>
            <a:r>
              <a:rPr lang="en-US" sz="2800" dirty="0" smtClean="0">
                <a:solidFill>
                  <a:srgbClr val="92D050"/>
                </a:solidFill>
              </a:rPr>
              <a:t>H</a:t>
            </a:r>
            <a:r>
              <a:rPr lang="en-US" sz="2800" baseline="-25000" dirty="0" smtClean="0">
                <a:solidFill>
                  <a:srgbClr val="92D050"/>
                </a:solidFill>
              </a:rPr>
              <a:t>2</a:t>
            </a:r>
            <a:r>
              <a:rPr lang="en-US" sz="2800" dirty="0" smtClean="0">
                <a:solidFill>
                  <a:srgbClr val="92D050"/>
                </a:solidFill>
              </a:rPr>
              <a:t> gas</a:t>
            </a:r>
            <a:endParaRPr lang="en-US" sz="2800" baseline="-25000" dirty="0" smtClean="0">
              <a:solidFill>
                <a:srgbClr val="92D05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react with hydroxides to form a salt and water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most formulas begin with a H.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pH &lt; 7, </a:t>
            </a:r>
            <a:r>
              <a:rPr lang="en-US" sz="2800" dirty="0" err="1" smtClean="0"/>
              <a:t>pOH</a:t>
            </a:r>
            <a:r>
              <a:rPr lang="en-US" sz="2800" dirty="0" smtClean="0"/>
              <a:t> &gt; 7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O+] &gt; 1.0 x 10</a:t>
            </a:r>
            <a:r>
              <a:rPr lang="en-US" sz="2800" baseline="30000" dirty="0" smtClean="0"/>
              <a:t>-7</a:t>
            </a:r>
            <a:r>
              <a:rPr lang="en-US" sz="2800" dirty="0" smtClean="0"/>
              <a:t>,  [OH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&lt; 1.0 x 10</a:t>
            </a:r>
            <a:r>
              <a:rPr lang="en-US" sz="2800" baseline="30000" dirty="0" smtClean="0"/>
              <a:t>-7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produce </a:t>
            </a:r>
            <a:r>
              <a:rPr lang="en-US" sz="2800" dirty="0" smtClean="0">
                <a:solidFill>
                  <a:srgbClr val="92D050"/>
                </a:solidFill>
              </a:rPr>
              <a:t>H</a:t>
            </a:r>
            <a:r>
              <a:rPr lang="en-US" sz="2800" baseline="-25000" dirty="0" smtClean="0">
                <a:solidFill>
                  <a:srgbClr val="92D050"/>
                </a:solidFill>
              </a:rPr>
              <a:t>3</a:t>
            </a:r>
            <a:r>
              <a:rPr lang="en-US" sz="2800" dirty="0" smtClean="0">
                <a:solidFill>
                  <a:srgbClr val="92D050"/>
                </a:solidFill>
              </a:rPr>
              <a:t>O</a:t>
            </a:r>
            <a:r>
              <a:rPr lang="en-US" sz="2800" baseline="30000" dirty="0" smtClean="0">
                <a:solidFill>
                  <a:srgbClr val="92D050"/>
                </a:solidFill>
              </a:rPr>
              <a:t>+ </a:t>
            </a:r>
            <a:r>
              <a:rPr lang="en-US" sz="2800" dirty="0" smtClean="0">
                <a:solidFill>
                  <a:srgbClr val="92D050"/>
                </a:solidFill>
              </a:rPr>
              <a:t>(aka H</a:t>
            </a:r>
            <a:r>
              <a:rPr lang="en-US" sz="2800" baseline="30000" dirty="0" smtClean="0">
                <a:solidFill>
                  <a:srgbClr val="92D050"/>
                </a:solidFill>
              </a:rPr>
              <a:t>+</a:t>
            </a:r>
            <a:r>
              <a:rPr lang="en-US" sz="2800" dirty="0" smtClean="0">
                <a:solidFill>
                  <a:srgbClr val="92D050"/>
                </a:solidFill>
              </a:rPr>
              <a:t>)</a:t>
            </a:r>
            <a:r>
              <a:rPr lang="en-US" sz="2800" dirty="0" smtClean="0"/>
              <a:t> in water solutions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238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Indicators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bromothymol blue</a:t>
            </a:r>
            <a:endParaRPr lang="en-US" smtClean="0"/>
          </a:p>
          <a:p>
            <a:pPr eaLnBrk="1" hangingPunct="1"/>
            <a:r>
              <a:rPr lang="en-US" smtClean="0"/>
              <a:t>blue in base</a:t>
            </a:r>
          </a:p>
          <a:p>
            <a:pPr eaLnBrk="1" hangingPunct="1"/>
            <a:r>
              <a:rPr lang="en-US" smtClean="0"/>
              <a:t>yellow in acid</a:t>
            </a:r>
          </a:p>
          <a:p>
            <a:pPr eaLnBrk="1" hangingPunct="1"/>
            <a:r>
              <a:rPr lang="en-US" smtClean="0"/>
              <a:t>green in neutral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60960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A solution has a hydroxide ion concentration of 1.5x10</a:t>
            </a:r>
            <a:r>
              <a:rPr lang="en-US" baseline="30000" dirty="0"/>
              <a:t>-3</a:t>
            </a:r>
            <a:r>
              <a:rPr lang="en-US" dirty="0"/>
              <a:t>M.  What is the [OH</a:t>
            </a:r>
            <a:r>
              <a:rPr lang="en-US" baseline="30000" dirty="0"/>
              <a:t>-</a:t>
            </a:r>
            <a:r>
              <a:rPr lang="en-US" dirty="0"/>
              <a:t>], the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], and what indicator(s) would be useful with this solution?</a:t>
            </a:r>
            <a:endParaRPr lang="en-US" baseline="-25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18.3 Types of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4724400"/>
          </a:xfrm>
        </p:spPr>
        <p:txBody>
          <a:bodyPr/>
          <a:lstStyle/>
          <a:p>
            <a:r>
              <a:rPr lang="en-US" b="1" dirty="0" smtClean="0"/>
              <a:t>Acids </a:t>
            </a:r>
            <a:r>
              <a:rPr lang="en-US" b="1" dirty="0"/>
              <a:t>can be defined by the number of hydrogen ions they produce when ionizing in a solution.</a:t>
            </a:r>
            <a:endParaRPr lang="en-US" dirty="0"/>
          </a:p>
          <a:p>
            <a:pPr lvl="1"/>
            <a:r>
              <a:rPr lang="en-US" dirty="0" err="1"/>
              <a:t>Monoprotic</a:t>
            </a:r>
            <a:r>
              <a:rPr lang="en-US" dirty="0"/>
              <a:t> acid- contains one </a:t>
            </a:r>
            <a:r>
              <a:rPr lang="en-US" dirty="0" err="1"/>
              <a:t>ionizable</a:t>
            </a:r>
            <a:r>
              <a:rPr lang="en-US" dirty="0"/>
              <a:t> hydrogen.</a:t>
            </a:r>
          </a:p>
          <a:p>
            <a:pPr lvl="2"/>
            <a:r>
              <a:rPr lang="en-US" dirty="0"/>
              <a:t>Ex.  </a:t>
            </a:r>
            <a:r>
              <a:rPr lang="en-US" dirty="0" err="1"/>
              <a:t>HCl</a:t>
            </a:r>
            <a:r>
              <a:rPr lang="en-US" dirty="0"/>
              <a:t>,  HNO</a:t>
            </a:r>
            <a:r>
              <a:rPr lang="en-US" baseline="-25000" dirty="0"/>
              <a:t>3</a:t>
            </a:r>
            <a:endParaRPr lang="en-US" dirty="0"/>
          </a:p>
          <a:p>
            <a:pPr lvl="1"/>
            <a:r>
              <a:rPr lang="en-US" dirty="0"/>
              <a:t>Diprotic acid- contains two </a:t>
            </a:r>
            <a:r>
              <a:rPr lang="en-US" dirty="0" err="1"/>
              <a:t>ionizable</a:t>
            </a:r>
            <a:r>
              <a:rPr lang="en-US" dirty="0"/>
              <a:t> </a:t>
            </a:r>
            <a:r>
              <a:rPr lang="en-US" dirty="0" err="1"/>
              <a:t>hydrogens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Ex. 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/>
          </a:p>
          <a:p>
            <a:pPr lvl="1"/>
            <a:r>
              <a:rPr lang="en-US" dirty="0" err="1"/>
              <a:t>Triprotic</a:t>
            </a:r>
            <a:r>
              <a:rPr lang="en-US" dirty="0"/>
              <a:t> acid-  contains three </a:t>
            </a:r>
            <a:r>
              <a:rPr lang="en-US" dirty="0" err="1"/>
              <a:t>ionizable</a:t>
            </a:r>
            <a:r>
              <a:rPr lang="en-US" dirty="0"/>
              <a:t> </a:t>
            </a:r>
            <a:r>
              <a:rPr lang="en-US" dirty="0" err="1"/>
              <a:t>hydrogens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Ex. 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Label these acids as mono, </a:t>
            </a:r>
            <a:r>
              <a:rPr lang="en-US" dirty="0" err="1" smtClean="0"/>
              <a:t>di</a:t>
            </a:r>
            <a:r>
              <a:rPr lang="en-US" dirty="0" smtClean="0"/>
              <a:t> or tri </a:t>
            </a:r>
            <a:r>
              <a:rPr lang="en-US" dirty="0" err="1" smtClean="0"/>
              <a:t>protic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_____	</a:t>
            </a:r>
            <a:r>
              <a:rPr lang="en-US" dirty="0" err="1" smtClean="0"/>
              <a:t>HBr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_____	HI</a:t>
            </a:r>
          </a:p>
          <a:p>
            <a:pPr>
              <a:defRPr/>
            </a:pPr>
            <a:r>
              <a:rPr lang="en-US" dirty="0" smtClean="0"/>
              <a:t>_____	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Charlie is testing a colorless solution to see if it is an acid or a base.  He uses three indicators on three samples of the solution.  His results are…</a:t>
            </a:r>
          </a:p>
          <a:p>
            <a:pPr lvl="1"/>
            <a:r>
              <a:rPr lang="en-US" dirty="0" smtClean="0"/>
              <a:t>Phenolphthalein = colorless</a:t>
            </a:r>
          </a:p>
          <a:p>
            <a:pPr lvl="1"/>
            <a:r>
              <a:rPr lang="en-US" dirty="0" err="1" smtClean="0"/>
              <a:t>Bromothymol</a:t>
            </a:r>
            <a:r>
              <a:rPr lang="en-US" dirty="0" smtClean="0"/>
              <a:t> blue = yellow</a:t>
            </a:r>
          </a:p>
          <a:p>
            <a:pPr lvl="1"/>
            <a:r>
              <a:rPr lang="en-US" dirty="0" smtClean="0"/>
              <a:t>Litmus = red</a:t>
            </a:r>
          </a:p>
          <a:p>
            <a:r>
              <a:rPr lang="en-US" dirty="0" smtClean="0"/>
              <a:t>Was Charlie’s substance an acid or a base?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1905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sz="3600" b="1" u="sng" dirty="0" smtClean="0"/>
              <a:t>18.1  3 Theories or Definitions of Acids and Bases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199"/>
            <a:ext cx="5257800" cy="475667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Arrhenius</a:t>
            </a: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92D050"/>
                </a:solidFill>
              </a:rPr>
              <a:t>Acid</a:t>
            </a:r>
            <a:r>
              <a:rPr lang="en-US" dirty="0" smtClean="0"/>
              <a:t>:  compound containing hydrogen that ionizes to yield hydrogen ions in solution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Base</a:t>
            </a:r>
            <a:r>
              <a:rPr lang="en-US" dirty="0" smtClean="0"/>
              <a:t>:  compound that ionizes to yield </a:t>
            </a:r>
            <a:r>
              <a:rPr lang="en-US" dirty="0" smtClean="0">
                <a:solidFill>
                  <a:srgbClr val="FFFF00"/>
                </a:solidFill>
              </a:rPr>
              <a:t>hydroxide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OH</a:t>
            </a:r>
            <a:r>
              <a:rPr lang="en-US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ions in solution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667000" cy="36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rrhenius Acid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0472"/>
            <a:ext cx="3876746" cy="24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8382000" cy="3962400"/>
          </a:xfrm>
        </p:spPr>
        <p:txBody>
          <a:bodyPr/>
          <a:lstStyle/>
          <a:p>
            <a:pPr eaLnBrk="1" hangingPunct="1"/>
            <a:r>
              <a:rPr lang="en-US" b="1" smtClean="0"/>
              <a:t>Acid</a:t>
            </a:r>
            <a:r>
              <a:rPr lang="en-US" smtClean="0"/>
              <a:t>:  hydrogen-ion donor  (</a:t>
            </a:r>
            <a:r>
              <a:rPr lang="en-US" u="sng" smtClean="0"/>
              <a:t>proton</a:t>
            </a:r>
            <a:r>
              <a:rPr lang="en-US" smtClean="0"/>
              <a:t> </a:t>
            </a:r>
            <a:r>
              <a:rPr lang="en-US" u="sng" smtClean="0"/>
              <a:t>donor</a:t>
            </a:r>
            <a:r>
              <a:rPr lang="en-US" smtClean="0"/>
              <a:t>)</a:t>
            </a:r>
            <a:endParaRPr lang="en-US" b="1" smtClean="0"/>
          </a:p>
          <a:p>
            <a:pPr eaLnBrk="1" hangingPunct="1"/>
            <a:r>
              <a:rPr lang="en-US" b="1" smtClean="0"/>
              <a:t>Base</a:t>
            </a:r>
            <a:r>
              <a:rPr lang="en-US" smtClean="0"/>
              <a:t>:  hydrogen-ion acceptor (</a:t>
            </a:r>
            <a:r>
              <a:rPr lang="en-US" u="sng" smtClean="0"/>
              <a:t>proton</a:t>
            </a:r>
            <a:r>
              <a:rPr lang="en-US" smtClean="0"/>
              <a:t> </a:t>
            </a:r>
            <a:r>
              <a:rPr lang="en-US" u="sng" smtClean="0"/>
              <a:t>acceptor</a:t>
            </a:r>
            <a:r>
              <a:rPr lang="en-US" smtClean="0"/>
              <a:t>)</a:t>
            </a:r>
          </a:p>
          <a:p>
            <a:pPr eaLnBrk="1" hangingPunct="1">
              <a:buFontTx/>
              <a:buNone/>
            </a:pPr>
            <a:r>
              <a:rPr lang="en-US" smtClean="0"/>
              <a:t> 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NH</a:t>
            </a:r>
            <a:r>
              <a:rPr lang="en-US" baseline="-25000" smtClean="0"/>
              <a:t>3</a:t>
            </a:r>
            <a:r>
              <a:rPr lang="en-US" smtClean="0"/>
              <a:t>  + H</a:t>
            </a:r>
            <a:r>
              <a:rPr lang="en-US" baseline="-25000" smtClean="0"/>
              <a:t>2</a:t>
            </a:r>
            <a:r>
              <a:rPr lang="en-US" smtClean="0"/>
              <a:t>O 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 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smtClean="0"/>
              <a:t>  +  OH</a:t>
            </a:r>
            <a:r>
              <a:rPr lang="en-US" baseline="30000" smtClean="0"/>
              <a:t>-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base     acid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4" name="Picture 3" descr="h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825" y="0"/>
            <a:ext cx="5083175" cy="2743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066800" y="457200"/>
            <a:ext cx="266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u="sng"/>
              <a:t>Br</a:t>
            </a:r>
            <a:r>
              <a:rPr lang="en-US" sz="3200" b="1" u="sng"/>
              <a:t>Ø</a:t>
            </a:r>
            <a:r>
              <a:rPr lang="en-US" sz="4000" b="1" u="sng"/>
              <a:t>nsted-Lowry</a:t>
            </a:r>
            <a:endParaRPr 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1"/>
            <a:ext cx="8382000" cy="27432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conjugate acid</a:t>
            </a:r>
            <a:r>
              <a:rPr lang="en-US" dirty="0" smtClean="0"/>
              <a:t>-  particle formed when a base gains </a:t>
            </a:r>
            <a:r>
              <a:rPr lang="en-US" dirty="0" smtClean="0">
                <a:solidFill>
                  <a:srgbClr val="92D050"/>
                </a:solidFill>
              </a:rPr>
              <a:t>a hydrogen</a:t>
            </a:r>
            <a:r>
              <a:rPr lang="en-US" dirty="0" smtClean="0"/>
              <a:t> ion</a:t>
            </a:r>
            <a:endParaRPr lang="en-US" b="1" u="sng" dirty="0" smtClean="0"/>
          </a:p>
          <a:p>
            <a:pPr eaLnBrk="1" hangingPunct="1"/>
            <a:r>
              <a:rPr lang="en-US" b="1" u="sng" dirty="0" smtClean="0"/>
              <a:t>conjugate base</a:t>
            </a:r>
            <a:r>
              <a:rPr lang="en-US" dirty="0" smtClean="0"/>
              <a:t>-  particle formed when an acid loses a hydrogen 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38917" name="irc_mi" descr="http://wps.prenhall.com/wps/media/objects/1055/1080957/IMAGES/AACHITC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>
            <a:fillRect/>
          </a:stretch>
        </p:blipFill>
        <p:spPr bwMode="auto">
          <a:xfrm>
            <a:off x="990600" y="2819400"/>
            <a:ext cx="7924800" cy="28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80772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HCl + H</a:t>
            </a:r>
            <a:r>
              <a:rPr lang="en-US" baseline="-25000" smtClean="0"/>
              <a:t>2</a:t>
            </a:r>
            <a:r>
              <a:rPr lang="en-US" smtClean="0"/>
              <a:t>O 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 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   + Cl</a:t>
            </a:r>
            <a:r>
              <a:rPr lang="en-US" baseline="30000" smtClean="0"/>
              <a:t>-</a:t>
            </a:r>
            <a:r>
              <a:rPr lang="en-US" smtClean="0"/>
              <a:t>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H</a:t>
            </a:r>
            <a:r>
              <a:rPr lang="en-US" baseline="-25000" smtClean="0"/>
              <a:t>2</a:t>
            </a:r>
            <a:r>
              <a:rPr lang="en-US" smtClean="0"/>
              <a:t>O + 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- 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  + OH</a:t>
            </a:r>
            <a:r>
              <a:rPr lang="en-US" baseline="30000" smtClean="0"/>
              <a:t>-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  <a:p>
            <a:pPr eaLnBrk="1" hangingPunct="1">
              <a:buFontTx/>
              <a:buNone/>
            </a:pPr>
            <a:r>
              <a:rPr lang="en-US" smtClean="0"/>
              <a:t>	H</a:t>
            </a:r>
            <a:r>
              <a:rPr lang="en-US" baseline="-25000" smtClean="0"/>
              <a:t>2</a:t>
            </a:r>
            <a:r>
              <a:rPr lang="en-US" smtClean="0"/>
              <a:t>O + H</a:t>
            </a:r>
            <a:r>
              <a:rPr lang="en-US" baseline="-25000" smtClean="0"/>
              <a:t>2</a:t>
            </a:r>
            <a:r>
              <a:rPr lang="en-US" smtClean="0"/>
              <a:t>O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 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  + OH</a:t>
            </a:r>
            <a:r>
              <a:rPr lang="en-US" baseline="30000" smtClean="0"/>
              <a:t>-</a:t>
            </a:r>
          </a:p>
          <a:p>
            <a:pPr eaLnBrk="1" hangingPunct="1">
              <a:buFontTx/>
              <a:buNone/>
            </a:pPr>
            <a:endParaRPr lang="en-US" baseline="30000" smtClean="0"/>
          </a:p>
          <a:p>
            <a:pPr eaLnBrk="1" hangingPunct="1"/>
            <a:endParaRPr lang="en-US" b="1" u="sng" smtClean="0"/>
          </a:p>
          <a:p>
            <a:pPr eaLnBrk="1" hangingPunct="1"/>
            <a:endParaRPr lang="en-US" b="1" u="sng" smtClean="0"/>
          </a:p>
          <a:p>
            <a:pPr eaLnBrk="1" hangingPunct="1"/>
            <a:r>
              <a:rPr lang="en-US" b="1" u="sng" smtClean="0"/>
              <a:t>amphoteric</a:t>
            </a:r>
            <a:r>
              <a:rPr lang="en-US" smtClean="0"/>
              <a:t>-  substance that can act as both an acid and a base.       </a:t>
            </a:r>
            <a:r>
              <a:rPr lang="en-US" b="1" smtClean="0"/>
              <a:t>Ex</a:t>
            </a:r>
            <a:r>
              <a:rPr lang="en-US" smtClean="0"/>
              <a:t>. 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Acid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Acid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3622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Acid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286000" y="990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Base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962400" y="990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CA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2192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Base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590800" y="220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Base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181600" y="220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CA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0386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CA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4102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CB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934200" y="220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CB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486400" y="990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CB</a:t>
            </a: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2667000" y="30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1524000" y="1066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5715000" y="91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667000" y="30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4267200" y="30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1524000" y="91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1600200" y="2286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71628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16002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3048000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30480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5334000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27432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2743200" y="2667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57150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1524000" y="3429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43434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15240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56323" grpId="0"/>
      <p:bldP spid="56324" grpId="0"/>
      <p:bldP spid="56325" grpId="0"/>
      <p:bldP spid="56327" grpId="0"/>
      <p:bldP spid="56328" grpId="0"/>
      <p:bldP spid="56329" grpId="0"/>
      <p:bldP spid="56330" grpId="0"/>
      <p:bldP spid="56331" grpId="0"/>
      <p:bldP spid="56332" grpId="0"/>
      <p:bldP spid="56333" grpId="0"/>
      <p:bldP spid="56334" grpId="0"/>
      <p:bldP spid="56335" grpId="0" animBg="1"/>
      <p:bldP spid="56336" grpId="0" animBg="1"/>
      <p:bldP spid="56337" grpId="0" animBg="1"/>
      <p:bldP spid="56338" grpId="0" animBg="1"/>
      <p:bldP spid="56339" grpId="0" animBg="1"/>
      <p:bldP spid="56340" grpId="0" animBg="1"/>
      <p:bldP spid="56341" grpId="0" animBg="1"/>
      <p:bldP spid="56342" grpId="0" animBg="1"/>
      <p:bldP spid="56343" grpId="0" animBg="1"/>
      <p:bldP spid="56344" grpId="0" animBg="1"/>
      <p:bldP spid="56345" grpId="0" animBg="1"/>
      <p:bldP spid="56346" grpId="0" animBg="1"/>
      <p:bldP spid="56347" grpId="0" animBg="1"/>
      <p:bldP spid="56348" grpId="0" animBg="1"/>
      <p:bldP spid="56349" grpId="0" animBg="1"/>
      <p:bldP spid="56350" grpId="0" animBg="1"/>
      <p:bldP spid="56351" grpId="0" animBg="1"/>
      <p:bldP spid="563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336" y="0"/>
            <a:ext cx="5300663" cy="2209800"/>
          </a:xfrm>
        </p:spPr>
        <p:txBody>
          <a:bodyPr/>
          <a:lstStyle/>
          <a:p>
            <a:r>
              <a:rPr lang="en-US" b="1" u="sng" dirty="0" smtClean="0"/>
              <a:t>Lewis Acids and Bases:</a:t>
            </a:r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4114801" y="1837899"/>
            <a:ext cx="5029199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acid:  electron pair </a:t>
            </a:r>
            <a:r>
              <a:rPr lang="en-US" dirty="0" smtClean="0">
                <a:solidFill>
                  <a:srgbClr val="92D050"/>
                </a:solidFill>
              </a:rPr>
              <a:t>acceptor</a:t>
            </a:r>
          </a:p>
          <a:p>
            <a:pPr eaLnBrk="1" hangingPunct="1"/>
            <a:r>
              <a:rPr lang="en-US" dirty="0" smtClean="0"/>
              <a:t>base:  electron pair donor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  +   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AlCl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AlCl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baseline="30000" dirty="0" smtClean="0">
                <a:sym typeface="Wingdings" pitchFamily="2" charset="2"/>
              </a:rPr>
              <a:t>-</a:t>
            </a:r>
            <a:endParaRPr lang="en-US" dirty="0" smtClean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132215" y="5029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Acid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791200" y="503261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Base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344940" y="6324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Acid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486400" y="632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Base</a:t>
            </a:r>
          </a:p>
        </p:txBody>
      </p:sp>
      <p:pic>
        <p:nvPicPr>
          <p:cNvPr id="8" name="Picture 7" descr="lewis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8" y="0"/>
            <a:ext cx="3876675" cy="281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1992" name="irc_mi" descr="http://upload.wikimedia.org/wikipedia/commons/thumb/4/4d/LewisAcid.png/374px-LewisAcid.pn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" y="3581400"/>
            <a:ext cx="38125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57347" grpId="0"/>
      <p:bldP spid="57348" grpId="0"/>
      <p:bldP spid="57349" grpId="0"/>
      <p:bldP spid="573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Bases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57475"/>
            <a:ext cx="8305800" cy="4200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produce OH</a:t>
            </a:r>
            <a:r>
              <a:rPr lang="en-US" sz="2800" b="1" baseline="30000" dirty="0" smtClean="0"/>
              <a:t>-  </a:t>
            </a:r>
            <a:r>
              <a:rPr lang="en-US" sz="2800" b="1" dirty="0" smtClean="0"/>
              <a:t>in water solutions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bitter taste (soap, unsweetened chocolate)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feel </a:t>
            </a:r>
            <a:r>
              <a:rPr lang="en-US" sz="2800" b="1" dirty="0" smtClean="0">
                <a:solidFill>
                  <a:srgbClr val="FFFF00"/>
                </a:solidFill>
              </a:rPr>
              <a:t>slippery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react with acids to form a salt and water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cause indicators to change colors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often contain </a:t>
            </a:r>
            <a:r>
              <a:rPr lang="en-US" sz="2800" b="1" dirty="0" smtClean="0">
                <a:solidFill>
                  <a:srgbClr val="FFFF00"/>
                </a:solidFill>
              </a:rPr>
              <a:t>OH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-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bases are electrolytes in aqueous solution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pH&gt;7, </a:t>
            </a:r>
            <a:r>
              <a:rPr lang="en-US" sz="2800" b="1" dirty="0" err="1" smtClean="0"/>
              <a:t>pOH</a:t>
            </a:r>
            <a:r>
              <a:rPr lang="en-US" sz="2800" b="1" dirty="0" smtClean="0"/>
              <a:t> &lt;7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[H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O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] &lt; 1.0 x 10</a:t>
            </a:r>
            <a:r>
              <a:rPr lang="en-US" sz="2800" b="1" baseline="30000" dirty="0" smtClean="0"/>
              <a:t>-7</a:t>
            </a:r>
            <a:r>
              <a:rPr lang="en-US" sz="2800" b="1" dirty="0" smtClean="0"/>
              <a:t>, [OH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] &gt; 1.0 x 10</a:t>
            </a:r>
            <a:r>
              <a:rPr lang="en-US" sz="2800" b="1" baseline="30000" dirty="0" smtClean="0"/>
              <a:t>-7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629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10000"/>
            </a:schemeClr>
          </a:solidFill>
        </p:spPr>
        <p:txBody>
          <a:bodyPr/>
          <a:lstStyle/>
          <a:p>
            <a:r>
              <a:rPr lang="en-US" dirty="0" smtClean="0"/>
              <a:t>KNOW THESE!!!</a:t>
            </a: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924800" cy="4724400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   </a:t>
            </a: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Common acids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		</a:t>
            </a: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Common bases</a:t>
            </a:r>
            <a:endParaRPr 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HCl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				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NaOH</a:t>
            </a:r>
            <a:endParaRPr 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HNO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				KOH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H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SO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				Ca(OH)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H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PO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				Mg(OH)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HC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			NH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  H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990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Strengths of Acids and Bases</a:t>
            </a:r>
            <a:endParaRPr lang="en-US" sz="3600" b="1" u="sng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928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Concentrated and dilute are different from strong and weak.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Strong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are </a:t>
            </a:r>
            <a:r>
              <a:rPr lang="en-US" dirty="0" smtClean="0">
                <a:solidFill>
                  <a:srgbClr val="92D050"/>
                </a:solidFill>
              </a:rPr>
              <a:t>completely</a:t>
            </a:r>
            <a:r>
              <a:rPr lang="en-US" dirty="0" smtClean="0"/>
              <a:t> ionized in aqueous solution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Ex.  </a:t>
            </a:r>
            <a:r>
              <a:rPr lang="en-US" dirty="0" err="1" smtClean="0"/>
              <a:t>HCl</a:t>
            </a:r>
            <a:r>
              <a:rPr lang="en-US" dirty="0" smtClean="0"/>
              <a:t>, HNO</a:t>
            </a:r>
            <a:r>
              <a:rPr lang="en-US" baseline="-25000" dirty="0" smtClean="0"/>
              <a:t>3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 (Know these!)</a:t>
            </a:r>
            <a:endParaRPr lang="en-US" b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Weak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ionize only slightly in aqueous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Ex.  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, 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</a:t>
            </a:r>
            <a:r>
              <a:rPr lang="en-US" dirty="0" smtClean="0"/>
              <a:t> H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i="1" dirty="0" err="1" smtClean="0"/>
              <a:t>aq</a:t>
            </a:r>
            <a:r>
              <a:rPr lang="en-US" dirty="0" smtClean="0"/>
              <a:t>) +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~99%                ~1%            ~1%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= 1.8 x 10</a:t>
            </a:r>
            <a:r>
              <a:rPr lang="en-US" baseline="30000" dirty="0" smtClean="0"/>
              <a:t>-5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981200" y="2857500"/>
            <a:ext cx="6324600" cy="990600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"/>
            <a:ext cx="8229600" cy="670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Strong bases</a:t>
            </a:r>
          </a:p>
          <a:p>
            <a:pPr eaLnBrk="1" hangingPunct="1"/>
            <a:r>
              <a:rPr lang="en-US" smtClean="0"/>
              <a:t>dissociate completely into metal ions and hydroxide ions in aqueous solution</a:t>
            </a:r>
          </a:p>
          <a:p>
            <a:pPr eaLnBrk="1" hangingPunct="1"/>
            <a:r>
              <a:rPr lang="en-US" smtClean="0"/>
              <a:t>Ex.  NaOH, KOH, Ca(OH)</a:t>
            </a:r>
            <a:r>
              <a:rPr lang="en-US" baseline="-25000" smtClean="0"/>
              <a:t>2</a:t>
            </a:r>
            <a:endParaRPr lang="en-US" b="1" u="sng" baseline="-25000" smtClean="0"/>
          </a:p>
          <a:p>
            <a:pPr eaLnBrk="1" hangingPunct="1">
              <a:buFontTx/>
              <a:buNone/>
            </a:pPr>
            <a:r>
              <a:rPr lang="en-US" b="1" u="sng" smtClean="0"/>
              <a:t>Weak bases</a:t>
            </a:r>
          </a:p>
          <a:p>
            <a:pPr eaLnBrk="1" hangingPunct="1"/>
            <a:r>
              <a:rPr lang="en-US" smtClean="0"/>
              <a:t>do not dissociate completely in aqueous solution</a:t>
            </a:r>
          </a:p>
          <a:p>
            <a:pPr eaLnBrk="1" hangingPunct="1"/>
            <a:r>
              <a:rPr lang="en-US" smtClean="0"/>
              <a:t>Ex.  NH</a:t>
            </a:r>
            <a:r>
              <a:rPr lang="en-US" baseline="-25000" smtClean="0"/>
              <a:t>3</a:t>
            </a:r>
            <a:r>
              <a:rPr lang="en-US" smtClean="0"/>
              <a:t>, CH</a:t>
            </a:r>
            <a:r>
              <a:rPr lang="en-US" baseline="-25000" smtClean="0"/>
              <a:t>3</a:t>
            </a:r>
            <a:r>
              <a:rPr lang="en-US" smtClean="0"/>
              <a:t>NH</a:t>
            </a:r>
            <a:r>
              <a:rPr lang="en-US" baseline="-25000" smtClean="0"/>
              <a:t>2</a:t>
            </a:r>
          </a:p>
          <a:p>
            <a:pPr eaLnBrk="1" hangingPunct="1"/>
            <a:r>
              <a:rPr lang="en-US" smtClean="0"/>
              <a:t>NH</a:t>
            </a:r>
            <a:r>
              <a:rPr lang="en-US" baseline="-25000" smtClean="0"/>
              <a:t>3</a:t>
            </a:r>
            <a:r>
              <a:rPr lang="en-US" smtClean="0"/>
              <a:t> (</a:t>
            </a:r>
            <a:r>
              <a:rPr lang="en-US" i="1" smtClean="0"/>
              <a:t>aq</a:t>
            </a:r>
            <a:r>
              <a:rPr lang="en-US" smtClean="0"/>
              <a:t>) + H</a:t>
            </a:r>
            <a:r>
              <a:rPr lang="en-US" baseline="-25000" smtClean="0"/>
              <a:t>2</a:t>
            </a:r>
            <a:r>
              <a:rPr lang="en-US" smtClean="0"/>
              <a:t>O(</a:t>
            </a:r>
            <a:r>
              <a:rPr lang="en-US" i="1" smtClean="0"/>
              <a:t>l</a:t>
            </a:r>
            <a:r>
              <a:rPr lang="en-US" smtClean="0"/>
              <a:t>)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smtClean="0"/>
              <a:t> (</a:t>
            </a:r>
            <a:r>
              <a:rPr lang="en-US" i="1" smtClean="0"/>
              <a:t>aq</a:t>
            </a:r>
            <a:r>
              <a:rPr lang="en-US" smtClean="0"/>
              <a:t>)+ OH</a:t>
            </a:r>
            <a:r>
              <a:rPr lang="en-US" baseline="30000" smtClean="0"/>
              <a:t>-</a:t>
            </a:r>
            <a:r>
              <a:rPr lang="en-US" smtClean="0"/>
              <a:t>(</a:t>
            </a:r>
            <a:r>
              <a:rPr lang="en-US" i="1" smtClean="0"/>
              <a:t>aq</a:t>
            </a:r>
            <a:r>
              <a:rPr lang="en-US" smtClean="0"/>
              <a:t>)</a:t>
            </a:r>
          </a:p>
          <a:p>
            <a:pPr eaLnBrk="1" hangingPunct="1">
              <a:buFontTx/>
              <a:buNone/>
            </a:pPr>
            <a:r>
              <a:rPr lang="en-US" smtClean="0"/>
              <a:t>  	 ~99%                         ~ 1%            ~1%</a:t>
            </a:r>
          </a:p>
          <a:p>
            <a:pPr eaLnBrk="1" hangingPunct="1"/>
            <a:r>
              <a:rPr lang="en-US" smtClean="0"/>
              <a:t>K</a:t>
            </a:r>
            <a:r>
              <a:rPr lang="en-US" baseline="-25000" smtClean="0"/>
              <a:t>b</a:t>
            </a:r>
            <a:r>
              <a:rPr lang="en-US" smtClean="0"/>
              <a:t> = 1.8 x 10</a:t>
            </a:r>
            <a:r>
              <a:rPr lang="en-US" baseline="30000" smtClean="0"/>
              <a:t>-5</a:t>
            </a:r>
            <a:r>
              <a:rPr lang="en-US" smtClean="0"/>
              <a:t> 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600200" y="1600200"/>
            <a:ext cx="6324600" cy="990600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	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What is the difference between strong acids and bases and weak acids and bases?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12763"/>
            <a:ext cx="7162800" cy="823912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Weak acid and weak base equilibria</a:t>
            </a:r>
            <a:br>
              <a:rPr lang="en-US" sz="3600" b="1" u="sng" smtClean="0"/>
            </a:br>
            <a:endParaRPr lang="en-US" sz="3600" b="1" u="sng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Equilibrium constants for the dissociation of weak acids are called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a generic weak acid: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92D050"/>
                </a:solidFill>
              </a:rPr>
              <a:t>HA </a:t>
            </a:r>
            <a:r>
              <a:rPr lang="en-US" dirty="0" smtClean="0">
                <a:solidFill>
                  <a:srgbClr val="92D050"/>
                </a:solidFill>
                <a:sym typeface="Symbol" pitchFamily="18" charset="2"/>
              </a:rPr>
              <a:t></a:t>
            </a:r>
            <a:r>
              <a:rPr lang="en-US" dirty="0" smtClean="0">
                <a:solidFill>
                  <a:srgbClr val="92D050"/>
                </a:solidFill>
              </a:rPr>
              <a:t> H</a:t>
            </a:r>
            <a:r>
              <a:rPr lang="en-US" baseline="30000" dirty="0" smtClean="0">
                <a:solidFill>
                  <a:srgbClr val="92D050"/>
                </a:solidFill>
              </a:rPr>
              <a:t>+</a:t>
            </a:r>
            <a:r>
              <a:rPr lang="en-US" dirty="0" smtClean="0">
                <a:solidFill>
                  <a:srgbClr val="92D050"/>
                </a:solidFill>
              </a:rPr>
              <a:t> + A</a:t>
            </a:r>
            <a:r>
              <a:rPr lang="en-US" baseline="30000" dirty="0" smtClean="0">
                <a:solidFill>
                  <a:srgbClr val="92D050"/>
                </a:solidFill>
              </a:rPr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sz="4800" dirty="0" err="1" smtClean="0"/>
              <a:t>K</a:t>
            </a:r>
            <a:r>
              <a:rPr lang="en-US" sz="4800" baseline="-25000" dirty="0" err="1" smtClean="0"/>
              <a:t>a</a:t>
            </a:r>
            <a:r>
              <a:rPr lang="en-US" sz="4800" dirty="0" smtClean="0"/>
              <a:t> = </a:t>
            </a:r>
            <a:r>
              <a:rPr lang="en-US" sz="4800" u="sng" dirty="0" smtClean="0"/>
              <a:t>[H</a:t>
            </a:r>
            <a:r>
              <a:rPr lang="en-US" sz="4800" u="sng" baseline="30000" dirty="0" smtClean="0"/>
              <a:t>+</a:t>
            </a:r>
            <a:r>
              <a:rPr lang="en-US" sz="4800" u="sng" dirty="0" smtClean="0"/>
              <a:t>][A</a:t>
            </a:r>
            <a:r>
              <a:rPr lang="en-US" sz="4800" u="sng" baseline="30000" dirty="0" smtClean="0"/>
              <a:t>-</a:t>
            </a:r>
            <a:r>
              <a:rPr lang="en-US" sz="4800" u="sng" dirty="0" smtClean="0"/>
              <a:t>]</a:t>
            </a:r>
            <a:endParaRPr lang="en-US" sz="4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dirty="0" smtClean="0"/>
              <a:t>	          [HA]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8305800" cy="3429000"/>
          </a:xfrm>
          <a:solidFill>
            <a:srgbClr val="EEB42D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The larger the K</a:t>
            </a:r>
            <a:r>
              <a:rPr lang="en-US" b="1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, the stronger the acid.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We don’t have K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values for strong acids because there is no [HA] left.  (K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table p. 602)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Each H in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diprotic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triprotic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acid has a separate K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value.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95400" y="34290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500" kern="0">
                <a:latin typeface="+mn-lt"/>
              </a:rPr>
              <a:t>HCN</a:t>
            </a:r>
            <a:r>
              <a:rPr lang="en-US" sz="4500" kern="0">
                <a:latin typeface="+mn-lt"/>
                <a:sym typeface="Symbol" pitchFamily="18" charset="2"/>
              </a:rPr>
              <a:t></a:t>
            </a:r>
            <a:r>
              <a:rPr lang="en-US" sz="4500" kern="0">
                <a:latin typeface="+mn-lt"/>
              </a:rPr>
              <a:t> H</a:t>
            </a:r>
            <a:r>
              <a:rPr lang="en-US" sz="4500" kern="0" baseline="30000">
                <a:latin typeface="+mn-lt"/>
              </a:rPr>
              <a:t>+</a:t>
            </a:r>
            <a:r>
              <a:rPr lang="en-US" sz="4500" kern="0">
                <a:latin typeface="+mn-lt"/>
              </a:rPr>
              <a:t> + CN</a:t>
            </a:r>
            <a:r>
              <a:rPr lang="en-US" sz="4500" kern="0" baseline="30000">
                <a:latin typeface="+mn-lt"/>
              </a:rPr>
              <a:t>-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500" kern="0">
                <a:latin typeface="+mn-lt"/>
              </a:rPr>
              <a:t>  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500" kern="0">
                <a:latin typeface="+mn-lt"/>
              </a:rPr>
              <a:t>K</a:t>
            </a:r>
            <a:r>
              <a:rPr lang="en-US" sz="4500" kern="0" baseline="-25000">
                <a:latin typeface="+mn-lt"/>
              </a:rPr>
              <a:t>a</a:t>
            </a:r>
            <a:r>
              <a:rPr lang="en-US" sz="4500" kern="0">
                <a:latin typeface="+mn-lt"/>
              </a:rPr>
              <a:t> = </a:t>
            </a:r>
            <a:r>
              <a:rPr lang="en-US" sz="4500" u="sng" kern="0">
                <a:latin typeface="+mn-lt"/>
              </a:rPr>
              <a:t>[H</a:t>
            </a:r>
            <a:r>
              <a:rPr lang="en-US" sz="4500" u="sng" kern="0" baseline="30000">
                <a:latin typeface="+mn-lt"/>
              </a:rPr>
              <a:t>+</a:t>
            </a:r>
            <a:r>
              <a:rPr lang="en-US" sz="4500" u="sng" kern="0">
                <a:latin typeface="+mn-lt"/>
              </a:rPr>
              <a:t>][CN</a:t>
            </a:r>
            <a:r>
              <a:rPr lang="en-US" sz="4500" u="sng" kern="0" baseline="30000">
                <a:latin typeface="+mn-lt"/>
              </a:rPr>
              <a:t>-</a:t>
            </a:r>
            <a:r>
              <a:rPr lang="en-US" sz="4500" u="sng" kern="0">
                <a:latin typeface="+mn-lt"/>
              </a:rPr>
              <a:t>]  </a:t>
            </a:r>
            <a:endParaRPr lang="en-US" sz="4500" ker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500" kern="0">
                <a:latin typeface="+mn-lt"/>
              </a:rPr>
              <a:t>       [HCN] </a:t>
            </a:r>
            <a:endParaRPr lang="en-US" sz="4500" kern="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685800"/>
            <a:ext cx="8153400" cy="5440363"/>
          </a:xfrm>
        </p:spPr>
        <p:txBody>
          <a:bodyPr/>
          <a:lstStyle/>
          <a:p>
            <a:pPr eaLnBrk="1" hangingPunct="1"/>
            <a:r>
              <a:rPr lang="en-US" dirty="0" smtClean="0"/>
              <a:t>Equilibrium constants for weak bases are called K</a:t>
            </a:r>
            <a:r>
              <a:rPr lang="en-US" baseline="-25000" dirty="0" smtClean="0"/>
              <a:t>b</a:t>
            </a:r>
            <a:r>
              <a:rPr lang="en-US" dirty="0" smtClean="0"/>
              <a:t> values.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 + 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en-US" i="1" dirty="0" smtClean="0"/>
              <a:t>l</a:t>
            </a:r>
            <a:r>
              <a:rPr lang="en-US" dirty="0" smtClean="0"/>
              <a:t>)  </a:t>
            </a:r>
            <a:r>
              <a:rPr lang="en-US" dirty="0" smtClean="0">
                <a:sym typeface="Symbol" pitchFamily="18" charset="2"/>
              </a:rPr>
              <a:t></a:t>
            </a:r>
            <a:r>
              <a:rPr lang="en-US" dirty="0" smtClean="0"/>
              <a:t>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+ OH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= </a:t>
            </a:r>
            <a:r>
              <a:rPr lang="en-US" u="sng" dirty="0" smtClean="0"/>
              <a:t>[NH</a:t>
            </a:r>
            <a:r>
              <a:rPr lang="en-US" u="sng" baseline="-25000" dirty="0" smtClean="0"/>
              <a:t>4</a:t>
            </a:r>
            <a:r>
              <a:rPr lang="en-US" u="sng" baseline="30000" dirty="0" smtClean="0"/>
              <a:t>+</a:t>
            </a:r>
            <a:r>
              <a:rPr lang="en-US" u="sng" dirty="0" smtClean="0"/>
              <a:t>][OH</a:t>
            </a:r>
            <a:r>
              <a:rPr lang="en-US" u="sng" baseline="30000" dirty="0" smtClean="0"/>
              <a:t>-</a:t>
            </a:r>
            <a:r>
              <a:rPr lang="en-US" u="sng" dirty="0" smtClean="0"/>
              <a:t>]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        [NH</a:t>
            </a:r>
            <a:r>
              <a:rPr lang="en-US" baseline="-25000" dirty="0" smtClean="0"/>
              <a:t>3</a:t>
            </a:r>
            <a:r>
              <a:rPr lang="en-US" dirty="0" smtClean="0"/>
              <a:t>]      </a:t>
            </a:r>
          </a:p>
          <a:p>
            <a:pPr algn="ctr" eaLnBrk="1" hangingPunct="1">
              <a:buFontTx/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The larger the K</a:t>
            </a:r>
            <a:r>
              <a:rPr lang="en-US" b="1" baseline="-25000" dirty="0" smtClean="0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 value, the</a:t>
            </a:r>
            <a:r>
              <a:rPr lang="en-US" b="1" dirty="0" smtClean="0">
                <a:solidFill>
                  <a:srgbClr val="FFFF00"/>
                </a:solidFill>
              </a:rPr>
              <a:t> stronger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the base.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What do K</a:t>
            </a:r>
            <a:r>
              <a:rPr lang="en-US" baseline="-25000" dirty="0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r>
              <a:rPr lang="en-US" dirty="0" smtClean="0"/>
              <a:t> values tell you?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Monday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305800" cy="4419600"/>
          </a:xfrm>
        </p:spPr>
        <p:txBody>
          <a:bodyPr/>
          <a:lstStyle/>
          <a:p>
            <a:r>
              <a:rPr lang="en-US" dirty="0" smtClean="0"/>
              <a:t>Name the acid, base, conjugate acid and conjugate bases below.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SO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 +  2NaOH</a:t>
            </a:r>
            <a:r>
              <a:rPr lang="en-US" baseline="-25000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 Na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SO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4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+  2H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O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6KOH</a:t>
            </a:r>
            <a:r>
              <a:rPr lang="en-US" baseline="30000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+ 2H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PO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2K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PO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4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+ 6H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O</a:t>
            </a:r>
            <a:endParaRPr lang="en-US" baseline="-25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HC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	+  NH</a:t>
            </a:r>
            <a:r>
              <a:rPr lang="en-US" baseline="-25000" dirty="0" smtClean="0">
                <a:solidFill>
                  <a:srgbClr val="FFFF00"/>
                </a:solidFill>
              </a:rPr>
              <a:t>3 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 NH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4</a:t>
            </a:r>
            <a:r>
              <a:rPr lang="en-US" baseline="30000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+  C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  <a:sym typeface="Wingdings" pitchFamily="2" charset="2"/>
              </a:rPr>
              <a:t>-</a:t>
            </a:r>
            <a:endParaRPr lang="en-US" baseline="30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endParaRPr lang="en-US" baseline="-25000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b="1" u="sng" dirty="0" smtClean="0"/>
              <a:t>Working Ka and Kb problems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543800" cy="5943600"/>
          </a:xfrm>
        </p:spPr>
        <p:txBody>
          <a:bodyPr/>
          <a:lstStyle/>
          <a:p>
            <a:pPr eaLnBrk="1" hangingPunct="1"/>
            <a:r>
              <a:rPr lang="en-US" smtClean="0"/>
              <a:t>1st:   Write the equation</a:t>
            </a:r>
          </a:p>
          <a:p>
            <a:pPr eaLnBrk="1" hangingPunct="1"/>
            <a:r>
              <a:rPr lang="en-US" smtClean="0"/>
              <a:t>2nd:   Set up a reaction                       		     diagram (RICE diagram)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3rd:   Set up K</a:t>
            </a:r>
            <a:r>
              <a:rPr lang="en-US" baseline="-25000" smtClean="0"/>
              <a:t>a</a:t>
            </a:r>
            <a:r>
              <a:rPr lang="en-US" smtClean="0"/>
              <a:t> or K</a:t>
            </a:r>
            <a:r>
              <a:rPr lang="en-US" baseline="-25000" smtClean="0"/>
              <a:t>b</a:t>
            </a:r>
            <a:r>
              <a:rPr lang="en-US" smtClean="0"/>
              <a:t> expression</a:t>
            </a:r>
          </a:p>
          <a:p>
            <a:pPr eaLnBrk="1" hangingPunct="1"/>
            <a:r>
              <a:rPr lang="en-US" smtClean="0"/>
              <a:t>4th:   Substitute values into K</a:t>
            </a:r>
            <a:r>
              <a:rPr lang="en-US" baseline="-25000" smtClean="0"/>
              <a:t>a</a:t>
            </a:r>
            <a:r>
              <a:rPr lang="en-US" smtClean="0"/>
              <a:t> or K</a:t>
            </a:r>
            <a:r>
              <a:rPr lang="en-US" baseline="-25000" smtClean="0"/>
              <a:t>b</a:t>
            </a:r>
            <a:r>
              <a:rPr lang="en-US" smtClean="0"/>
              <a:t> 		    expression</a:t>
            </a:r>
          </a:p>
          <a:p>
            <a:pPr eaLnBrk="1" hangingPunct="1"/>
            <a:r>
              <a:rPr lang="en-US" smtClean="0"/>
              <a:t>5th:   Solve K</a:t>
            </a:r>
            <a:r>
              <a:rPr lang="en-US" baseline="-25000" smtClean="0"/>
              <a:t>a</a:t>
            </a:r>
            <a:r>
              <a:rPr lang="en-US" smtClean="0"/>
              <a:t> or K</a:t>
            </a:r>
            <a:r>
              <a:rPr lang="en-US" baseline="-25000" smtClean="0"/>
              <a:t>b</a:t>
            </a:r>
            <a:r>
              <a:rPr lang="en-US" smtClean="0"/>
              <a:t> expression for X.</a:t>
            </a:r>
          </a:p>
          <a:p>
            <a:pPr eaLnBrk="1" hangingPunct="1"/>
            <a:r>
              <a:rPr lang="en-US" smtClean="0"/>
              <a:t>6th:   Calculate pH from H</a:t>
            </a:r>
            <a:r>
              <a:rPr lang="en-US" baseline="30000" smtClean="0"/>
              <a:t>+</a:t>
            </a:r>
            <a:r>
              <a:rPr lang="en-US" smtClean="0"/>
              <a:t> or OH</a:t>
            </a:r>
            <a:r>
              <a:rPr lang="en-US" baseline="30000" smtClean="0"/>
              <a:t>-</a:t>
            </a:r>
            <a:r>
              <a:rPr lang="en-US" smtClean="0"/>
              <a:t> 	    	    concentration.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858000" y="1066800"/>
            <a:ext cx="2286000" cy="194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R = reaction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I = initial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C = change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E = equilibrium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A substance has a formula of HX and has a pH of 4.  Is this an acid or a base?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162800" cy="990600"/>
          </a:xfrm>
        </p:spPr>
        <p:txBody>
          <a:bodyPr/>
          <a:lstStyle/>
          <a:p>
            <a:pPr eaLnBrk="1" hangingPunct="1"/>
            <a:r>
              <a:rPr lang="en-US" b="1" u="sng" smtClean="0"/>
              <a:t>Example</a:t>
            </a:r>
            <a:r>
              <a:rPr lang="en-US" b="1" smtClean="0"/>
              <a:t>: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467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Calculate the pH of a 0.10 M solution of acetic acid.  The K</a:t>
            </a:r>
            <a:r>
              <a:rPr lang="en-US" baseline="-25000" smtClean="0"/>
              <a:t>a</a:t>
            </a:r>
            <a:r>
              <a:rPr lang="en-US" smtClean="0"/>
              <a:t> for acetic acid is 1.8 x 10</a:t>
            </a:r>
            <a:r>
              <a:rPr lang="en-US" baseline="30000" smtClean="0"/>
              <a:t>-5</a:t>
            </a:r>
            <a:r>
              <a:rPr lang="en-US" smtClean="0"/>
              <a:t>.</a:t>
            </a:r>
          </a:p>
          <a:p>
            <a:pPr eaLnBrk="1" hangingPunct="1">
              <a:buFontTx/>
              <a:buNone/>
            </a:pPr>
            <a:r>
              <a:rPr lang="en-US" smtClean="0"/>
              <a:t>         R     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H</a:t>
            </a:r>
            <a:r>
              <a:rPr lang="en-US" baseline="30000" smtClean="0"/>
              <a:t>+</a:t>
            </a:r>
            <a:r>
              <a:rPr lang="en-US" smtClean="0"/>
              <a:t> + 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</a:p>
          <a:p>
            <a:pPr eaLnBrk="1" hangingPunct="1">
              <a:buFontTx/>
              <a:buNone/>
            </a:pPr>
            <a:r>
              <a:rPr lang="en-US" smtClean="0"/>
              <a:t>         I</a:t>
            </a:r>
          </a:p>
          <a:p>
            <a:pPr eaLnBrk="1" hangingPunct="1">
              <a:buFontTx/>
              <a:buNone/>
            </a:pPr>
            <a:r>
              <a:rPr lang="en-US" smtClean="0"/>
              <a:t>		 C</a:t>
            </a:r>
          </a:p>
          <a:p>
            <a:pPr eaLnBrk="1" hangingPunct="1">
              <a:buFontTx/>
              <a:buNone/>
            </a:pPr>
            <a:r>
              <a:rPr lang="en-US" smtClean="0"/>
              <a:t>	      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00400" y="3048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.1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200400" y="3581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-x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.1- x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029200" y="3048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876800" y="3581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029200" y="42672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477000" y="3048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400800" y="3581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553200" y="42672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1600200" y="4191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066800" y="51816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 K</a:t>
            </a:r>
            <a:r>
              <a:rPr lang="en-US" sz="3200" baseline="-25000"/>
              <a:t>a</a:t>
            </a:r>
            <a:r>
              <a:rPr lang="en-US" sz="3200"/>
              <a:t> =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2286000" y="49530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[H</a:t>
            </a:r>
            <a:r>
              <a:rPr lang="en-US" sz="3200" baseline="30000"/>
              <a:t>+</a:t>
            </a:r>
            <a:r>
              <a:rPr lang="en-US" sz="3200"/>
              <a:t>]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3048000" y="49530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[C</a:t>
            </a:r>
            <a:r>
              <a:rPr lang="en-US" sz="3200" baseline="-25000"/>
              <a:t>2</a:t>
            </a:r>
            <a:r>
              <a:rPr lang="en-US" sz="3200"/>
              <a:t>H</a:t>
            </a:r>
            <a:r>
              <a:rPr lang="en-US" sz="3200" baseline="-25000"/>
              <a:t>3</a:t>
            </a:r>
            <a:r>
              <a:rPr lang="en-US" sz="3200"/>
              <a:t>O</a:t>
            </a:r>
            <a:r>
              <a:rPr lang="en-US" sz="3200" baseline="-25000"/>
              <a:t>2</a:t>
            </a:r>
            <a:r>
              <a:rPr lang="en-US" sz="3200" baseline="30000"/>
              <a:t>-</a:t>
            </a:r>
            <a:r>
              <a:rPr lang="en-US" sz="3200"/>
              <a:t>] 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2438400" y="55626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[HC</a:t>
            </a:r>
            <a:r>
              <a:rPr lang="en-US" sz="3200" baseline="-25000"/>
              <a:t>2</a:t>
            </a:r>
            <a:r>
              <a:rPr lang="en-US" sz="3200"/>
              <a:t>H</a:t>
            </a:r>
            <a:r>
              <a:rPr lang="en-US" sz="3200" baseline="-25000"/>
              <a:t>3</a:t>
            </a:r>
            <a:r>
              <a:rPr lang="en-US" sz="3200"/>
              <a:t>O</a:t>
            </a:r>
            <a:r>
              <a:rPr lang="en-US" sz="3200" baseline="-25000"/>
              <a:t>2</a:t>
            </a:r>
            <a:r>
              <a:rPr lang="en-US" sz="3200"/>
              <a:t>]</a:t>
            </a: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2209800" y="5486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5029200" y="5257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=</a:t>
            </a:r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H="1">
            <a:off x="3124200" y="4648200"/>
            <a:ext cx="19812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5638800" y="49530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[x]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6172200" y="49530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[x]</a:t>
            </a:r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5410200" y="5486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5410200" y="55626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[0.1-x]</a:t>
            </a: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>
            <a:off x="4572000" y="4648200"/>
            <a:ext cx="19812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H="1">
            <a:off x="3352800" y="4724400"/>
            <a:ext cx="0" cy="914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7086600" y="5257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=</a:t>
            </a: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7477125" y="5181600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1.8 x 10</a:t>
            </a:r>
            <a:r>
              <a:rPr lang="en-US" sz="2800" baseline="30000"/>
              <a:t>-5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4953000" y="4724400"/>
            <a:ext cx="4191000" cy="15240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6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1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6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1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6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/>
      <p:bldP spid="77829" grpId="0"/>
      <p:bldP spid="77830" grpId="0"/>
      <p:bldP spid="77831" grpId="0"/>
      <p:bldP spid="77832" grpId="0"/>
      <p:bldP spid="77833" grpId="0"/>
      <p:bldP spid="77834" grpId="0"/>
      <p:bldP spid="77835" grpId="0"/>
      <p:bldP spid="77836" grpId="0"/>
      <p:bldP spid="77837" grpId="0" animBg="1"/>
      <p:bldP spid="77842" grpId="0" animBg="1"/>
      <p:bldP spid="77844" grpId="0" animBg="1"/>
      <p:bldP spid="77844" grpId="1" animBg="1"/>
      <p:bldP spid="77847" grpId="0" animBg="1"/>
      <p:bldP spid="77849" grpId="0" animBg="1"/>
      <p:bldP spid="77849" grpId="1" animBg="1"/>
      <p:bldP spid="77850" grpId="0" animBg="1"/>
      <p:bldP spid="77850" grpId="1" animBg="1"/>
      <p:bldP spid="77852" grpId="0"/>
      <p:bldP spid="778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676400" y="304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[x]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209800" y="304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[x]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524000" y="838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752600" y="8382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[.1-x]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971800" y="609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=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352800" y="533400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1.8 x 10</a:t>
            </a:r>
            <a:r>
              <a:rPr lang="en-US" sz="2800" baseline="30000"/>
              <a:t>-5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>
            <a:off x="2286000" y="22098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H="1">
            <a:off x="2133600" y="22098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905000" y="16002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x</a:t>
            </a:r>
            <a:r>
              <a:rPr lang="en-US" sz="3200" baseline="30000"/>
              <a:t>2</a:t>
            </a:r>
            <a:endParaRPr lang="en-US" sz="3200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16764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524000" y="21336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 .1-x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2657475" y="1905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=</a:t>
            </a: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3048000" y="1828800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1.8 x 10</a:t>
            </a:r>
            <a:r>
              <a:rPr lang="en-US" sz="2800" baseline="30000"/>
              <a:t>-5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828800" y="27432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x</a:t>
            </a:r>
            <a:r>
              <a:rPr lang="en-US" sz="3200" baseline="30000"/>
              <a:t>2</a:t>
            </a:r>
            <a:endParaRPr lang="en-US" sz="3200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16002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1752600" y="32766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 .1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2581275" y="3048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=</a:t>
            </a: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2971800" y="2971800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1.8 x 10</a:t>
            </a:r>
            <a:r>
              <a:rPr lang="en-US" sz="2800" baseline="30000"/>
              <a:t>-5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1676400" y="4114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x</a:t>
            </a:r>
            <a:r>
              <a:rPr lang="en-US" sz="3200" baseline="30000"/>
              <a:t>2</a:t>
            </a:r>
            <a:endParaRPr lang="en-US" sz="3200"/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2428875" y="4191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=</a:t>
            </a: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2819400" y="4114800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1.8 x 10</a:t>
            </a:r>
            <a:r>
              <a:rPr lang="en-US" sz="2800" baseline="30000"/>
              <a:t>-6</a:t>
            </a:r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1600200" y="4267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flipV="1">
            <a:off x="16764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16764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2819400" y="4267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V="1">
            <a:off x="28956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2895600" y="4038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1676400" y="4724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x</a:t>
            </a:r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2133600" y="4724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=</a:t>
            </a:r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2514600" y="4724400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1.3 x 10</a:t>
            </a:r>
            <a:r>
              <a:rPr lang="en-US" sz="2800" baseline="30000"/>
              <a:t>-3</a:t>
            </a: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4114800" y="4697413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= [H+]</a:t>
            </a:r>
            <a:endParaRPr lang="en-US" sz="2800" baseline="30000"/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5351463" y="1447800"/>
            <a:ext cx="3792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pH = -log(1.3 x 10</a:t>
            </a:r>
            <a:r>
              <a:rPr lang="en-US" sz="3200" baseline="30000"/>
              <a:t>-3</a:t>
            </a:r>
            <a:r>
              <a:rPr lang="en-US" sz="3200"/>
              <a:t>)</a:t>
            </a:r>
          </a:p>
        </p:txBody>
      </p: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5486400" y="762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pH = -log [H</a:t>
            </a:r>
            <a:r>
              <a:rPr lang="en-US" sz="3200" baseline="30000"/>
              <a:t>+</a:t>
            </a:r>
            <a:r>
              <a:rPr lang="en-US" sz="3200"/>
              <a:t>]</a:t>
            </a:r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5410200" y="2209800"/>
            <a:ext cx="1843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pH= 2.87</a:t>
            </a: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5257800" y="2133600"/>
            <a:ext cx="2362200" cy="7620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85" name="Oval 37"/>
          <p:cNvSpPr>
            <a:spLocks noChangeArrowheads="1"/>
          </p:cNvSpPr>
          <p:nvPr/>
        </p:nvSpPr>
        <p:spPr bwMode="auto">
          <a:xfrm>
            <a:off x="1066800" y="0"/>
            <a:ext cx="4191000" cy="15240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86" name="Line 38"/>
          <p:cNvSpPr>
            <a:spLocks noChangeShapeType="1"/>
          </p:cNvSpPr>
          <p:nvPr/>
        </p:nvSpPr>
        <p:spPr bwMode="auto">
          <a:xfrm flipV="1">
            <a:off x="3581400" y="1295400"/>
            <a:ext cx="4038600" cy="3505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5" grpId="0"/>
      <p:bldP spid="78856" grpId="0" animBg="1"/>
      <p:bldP spid="78857" grpId="0" animBg="1"/>
      <p:bldP spid="78859" grpId="0" animBg="1"/>
      <p:bldP spid="78862" grpId="0"/>
      <p:bldP spid="78864" grpId="0" animBg="1"/>
      <p:bldP spid="78867" grpId="0"/>
      <p:bldP spid="78870" grpId="0"/>
      <p:bldP spid="78871" grpId="0" animBg="1"/>
      <p:bldP spid="78872" grpId="0" animBg="1"/>
      <p:bldP spid="78873" grpId="0" animBg="1"/>
      <p:bldP spid="78874" grpId="0" animBg="1"/>
      <p:bldP spid="78875" grpId="0" animBg="1"/>
      <p:bldP spid="78876" grpId="0" animBg="1"/>
      <p:bldP spid="78879" grpId="0"/>
      <p:bldP spid="78880" grpId="0"/>
      <p:bldP spid="78881" grpId="0"/>
      <p:bldP spid="78882" grpId="0"/>
      <p:bldP spid="78883" grpId="0"/>
      <p:bldP spid="78884" grpId="0" animBg="1"/>
      <p:bldP spid="78885" grpId="0" animBg="1"/>
      <p:bldP spid="78885" grpId="1" animBg="1"/>
      <p:bldP spid="78886" grpId="0" animBg="1"/>
      <p:bldP spid="7888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38200" y="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b="1" u="sng">
                <a:solidFill>
                  <a:schemeClr val="tx2"/>
                </a:solidFill>
                <a:latin typeface="Arial Black" pitchFamily="34" charset="0"/>
              </a:rPr>
              <a:t>Example</a:t>
            </a:r>
            <a:r>
              <a:rPr lang="en-US" sz="4000" b="1">
                <a:solidFill>
                  <a:schemeClr val="tx2"/>
                </a:solidFill>
                <a:latin typeface="Arial Black" pitchFamily="34" charset="0"/>
              </a:rPr>
              <a:t>:</a:t>
            </a:r>
            <a:endParaRPr lang="en-US" sz="4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09600" y="9144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	Calculate the pH of a 0.25 M solution of HCN.  The K</a:t>
            </a:r>
            <a:r>
              <a:rPr lang="en-US" sz="3200" baseline="-25000"/>
              <a:t>a</a:t>
            </a:r>
            <a:r>
              <a:rPr lang="en-US" sz="3200"/>
              <a:t> for HCN is 6.2 x 10</a:t>
            </a:r>
            <a:r>
              <a:rPr lang="en-US" sz="3200" baseline="30000"/>
              <a:t>-10</a:t>
            </a:r>
            <a:r>
              <a:rPr lang="en-US" sz="3200"/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            R     HCN   </a:t>
            </a:r>
            <a:r>
              <a:rPr lang="en-US" sz="3200">
                <a:sym typeface="Symbol" pitchFamily="18" charset="2"/>
              </a:rPr>
              <a:t></a:t>
            </a:r>
            <a:r>
              <a:rPr lang="en-US" sz="3200"/>
              <a:t>   H</a:t>
            </a:r>
            <a:r>
              <a:rPr lang="en-US" sz="3200" baseline="30000"/>
              <a:t>+</a:t>
            </a:r>
            <a:r>
              <a:rPr lang="en-US" sz="3200"/>
              <a:t>  +   CN</a:t>
            </a:r>
            <a:r>
              <a:rPr lang="en-US" sz="3200" baseline="30000"/>
              <a:t>-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             I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		    C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	         E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895600" y="29718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.25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971800" y="3581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-x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590800" y="4191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.25 - x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876800" y="29718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724400" y="3581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876800" y="4191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172200" y="29718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019800" y="3581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6172200" y="41910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1676400" y="4114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1066800" y="4816475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Ka = 6.2 x 10</a:t>
            </a:r>
            <a:r>
              <a:rPr lang="en-US" sz="3200" baseline="30000"/>
              <a:t>-10</a:t>
            </a:r>
            <a:r>
              <a:rPr lang="en-US" sz="3200"/>
              <a:t> =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419600" y="46482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[H</a:t>
            </a:r>
            <a:r>
              <a:rPr lang="en-US" sz="3200" baseline="30000"/>
              <a:t>+</a:t>
            </a:r>
            <a:r>
              <a:rPr lang="en-US" sz="3200"/>
              <a:t>][CN</a:t>
            </a:r>
            <a:r>
              <a:rPr lang="en-US" sz="3200" baseline="30000"/>
              <a:t>-</a:t>
            </a:r>
            <a:r>
              <a:rPr lang="en-US" sz="3200"/>
              <a:t>] </a:t>
            </a:r>
          </a:p>
          <a:p>
            <a:pPr eaLnBrk="0" hangingPunct="0"/>
            <a:r>
              <a:rPr lang="en-US" sz="3200"/>
              <a:t>  [HCN]</a:t>
            </a: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6858000" y="46482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  [x][x]</a:t>
            </a:r>
          </a:p>
          <a:p>
            <a:pPr eaLnBrk="0" hangingPunct="0"/>
            <a:r>
              <a:rPr lang="en-US" sz="3200"/>
              <a:t>.25 – x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400800" y="47545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4419600" y="5181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6934200" y="518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6" grpId="0"/>
      <p:bldP spid="79877" grpId="0"/>
      <p:bldP spid="79878" grpId="0"/>
      <p:bldP spid="79879" grpId="0"/>
      <p:bldP spid="79880" grpId="0"/>
      <p:bldP spid="79881" grpId="0"/>
      <p:bldP spid="79882" grpId="0"/>
      <p:bldP spid="79883" grpId="0"/>
      <p:bldP spid="79884" grpId="0"/>
      <p:bldP spid="79885" grpId="0" animBg="1"/>
      <p:bldP spid="79887" grpId="0"/>
      <p:bldP spid="79888" grpId="0"/>
      <p:bldP spid="79889" grpId="0"/>
      <p:bldP spid="79890" grpId="0" animBg="1"/>
      <p:bldP spid="798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352800" y="5867400"/>
            <a:ext cx="914400" cy="609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0"/>
            <a:ext cx="8382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</a:t>
            </a:r>
          </a:p>
          <a:p>
            <a:pPr eaLnBrk="1" hangingPunct="1">
              <a:buFontTx/>
              <a:buNone/>
            </a:pPr>
            <a:r>
              <a:rPr lang="en-US" smtClean="0"/>
              <a:t>    K</a:t>
            </a:r>
            <a:r>
              <a:rPr lang="en-US" baseline="-25000" smtClean="0"/>
              <a:t>a </a:t>
            </a:r>
            <a:r>
              <a:rPr lang="en-US" smtClean="0"/>
              <a:t>= 6.2 x 10</a:t>
            </a:r>
            <a:r>
              <a:rPr lang="en-US" baseline="30000" smtClean="0"/>
              <a:t>-10 </a:t>
            </a:r>
            <a:r>
              <a:rPr lang="en-US" smtClean="0"/>
              <a:t>= </a:t>
            </a:r>
            <a:r>
              <a:rPr lang="en-US" u="sng" smtClean="0"/>
              <a:t>[H</a:t>
            </a:r>
            <a:r>
              <a:rPr lang="en-US" u="sng" baseline="30000" smtClean="0"/>
              <a:t>+</a:t>
            </a:r>
            <a:r>
              <a:rPr lang="en-US" u="sng" smtClean="0"/>
              <a:t>][CN</a:t>
            </a:r>
            <a:r>
              <a:rPr lang="en-US" u="sng" baseline="30000" smtClean="0"/>
              <a:t>-</a:t>
            </a:r>
            <a:r>
              <a:rPr lang="en-US" u="sng" smtClean="0"/>
              <a:t>]</a:t>
            </a:r>
            <a:r>
              <a:rPr lang="en-US" smtClean="0"/>
              <a:t>  =  </a:t>
            </a:r>
            <a:r>
              <a:rPr lang="en-US" u="sng" smtClean="0"/>
              <a:t>[x][x]</a:t>
            </a:r>
          </a:p>
          <a:p>
            <a:pPr lvl="4" eaLnBrk="1" hangingPunct="1">
              <a:buFontTx/>
              <a:buNone/>
            </a:pPr>
            <a:r>
              <a:rPr lang="en-US" sz="3200" smtClean="0"/>
              <a:t>			[HCN]	.25 – x</a:t>
            </a:r>
          </a:p>
          <a:p>
            <a:pPr lvl="4" eaLnBrk="1" hangingPunct="1">
              <a:buFontTx/>
              <a:buNone/>
            </a:pPr>
            <a:r>
              <a:rPr lang="en-US" sz="3200" u="sng" smtClean="0"/>
              <a:t> X</a:t>
            </a:r>
            <a:r>
              <a:rPr lang="en-US" sz="3200" u="sng" baseline="30000" smtClean="0"/>
              <a:t>2</a:t>
            </a:r>
            <a:endParaRPr lang="en-US" sz="3200" baseline="30000" smtClean="0"/>
          </a:p>
          <a:p>
            <a:pPr lvl="4" eaLnBrk="1" hangingPunct="1">
              <a:buFontTx/>
              <a:buNone/>
            </a:pPr>
            <a:r>
              <a:rPr lang="en-US" sz="3200" smtClean="0"/>
              <a:t>.25					</a:t>
            </a:r>
            <a:endParaRPr lang="en-US" sz="3200" baseline="30000" smtClean="0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7162800" y="13716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7315200" y="13716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581400" y="19812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= 6.2 x 10</a:t>
            </a:r>
            <a:r>
              <a:rPr lang="en-US" sz="3200" baseline="30000"/>
              <a:t>-10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3200400" y="3581400"/>
            <a:ext cx="76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3276600" y="33528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3276600" y="3352800"/>
            <a:ext cx="2362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1981200" y="3581400"/>
            <a:ext cx="76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2057400" y="33528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2057400" y="33528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5562600" y="3962400"/>
            <a:ext cx="1292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= [H+]</a:t>
            </a:r>
            <a:endParaRPr lang="en-US" sz="3200" baseline="30000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3276600" y="3352800"/>
            <a:ext cx="2236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1.55 x 10</a:t>
            </a:r>
            <a:r>
              <a:rPr lang="en-US" sz="3200" baseline="30000"/>
              <a:t>-10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2057400" y="3352800"/>
            <a:ext cx="102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X</a:t>
            </a:r>
            <a:r>
              <a:rPr lang="en-US" sz="3200" baseline="30000"/>
              <a:t>2 </a:t>
            </a:r>
            <a:r>
              <a:rPr lang="en-US" sz="3200"/>
              <a:t> =</a:t>
            </a:r>
            <a:endParaRPr lang="en-US" sz="3200" baseline="30000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2590800" y="3962400"/>
            <a:ext cx="2755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x = 1.24 x 10</a:t>
            </a:r>
            <a:r>
              <a:rPr lang="en-US" sz="3200" baseline="30000"/>
              <a:t>-5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2438400" y="5257800"/>
            <a:ext cx="4017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pH = -log(1.24 x 10</a:t>
            </a:r>
            <a:r>
              <a:rPr lang="en-US" sz="3200" baseline="30000"/>
              <a:t>-5</a:t>
            </a:r>
            <a:r>
              <a:rPr lang="en-US" sz="3200"/>
              <a:t>)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2514600" y="5867400"/>
            <a:ext cx="1617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pH= 4.9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2438400" y="4572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pH = -log [H</a:t>
            </a:r>
            <a:r>
              <a:rPr lang="en-US" sz="3200" baseline="30000"/>
              <a:t>+</a:t>
            </a:r>
            <a:r>
              <a:rPr lang="en-US" sz="3200"/>
              <a:t>]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4191000" y="4343400"/>
            <a:ext cx="3810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900" grpId="0" animBg="1"/>
      <p:bldP spid="80901" grpId="0" animBg="1"/>
      <p:bldP spid="80902" grpId="0"/>
      <p:bldP spid="80903" grpId="0" animBg="1"/>
      <p:bldP spid="80904" grpId="0" animBg="1"/>
      <p:bldP spid="80905" grpId="0" animBg="1"/>
      <p:bldP spid="80906" grpId="0" animBg="1"/>
      <p:bldP spid="80907" grpId="0" animBg="1"/>
      <p:bldP spid="80908" grpId="0" animBg="1"/>
      <p:bldP spid="80909" grpId="0"/>
      <p:bldP spid="80910" grpId="0"/>
      <p:bldP spid="80911" grpId="0"/>
      <p:bldP spid="80912" grpId="0"/>
      <p:bldP spid="80913" grpId="0"/>
      <p:bldP spid="80914" grpId="0"/>
      <p:bldP spid="80915" grpId="0"/>
      <p:bldP spid="80916" grpId="0" animBg="1"/>
      <p:bldP spid="8091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pPr eaLnBrk="1" hangingPunct="1"/>
            <a:r>
              <a:rPr lang="en-US" dirty="0" smtClean="0"/>
              <a:t>Calculate the pH of a 0.15 M solution of ammonia. The K</a:t>
            </a:r>
            <a:r>
              <a:rPr lang="en-US" baseline="-25000" dirty="0" smtClean="0"/>
              <a:t>b</a:t>
            </a:r>
            <a:r>
              <a:rPr lang="en-US" dirty="0" smtClean="0"/>
              <a:t> of ammonia is 1.8 x 10</a:t>
            </a:r>
            <a:r>
              <a:rPr lang="en-US" baseline="30000" dirty="0" smtClean="0"/>
              <a:t>-5</a:t>
            </a:r>
            <a:r>
              <a:rPr lang="en-US" dirty="0" smtClean="0"/>
              <a:t>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R        NH</a:t>
            </a:r>
            <a:r>
              <a:rPr lang="en-US" baseline="-25000" dirty="0" smtClean="0"/>
              <a:t>3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(l) </a:t>
            </a:r>
            <a:r>
              <a:rPr lang="en-US" dirty="0" smtClean="0">
                <a:sym typeface="Symbol" pitchFamily="18" charset="2"/>
              </a:rPr>
              <a:t></a:t>
            </a:r>
            <a:r>
              <a:rPr lang="en-US" dirty="0" smtClean="0"/>
              <a:t>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+ OH</a:t>
            </a:r>
            <a:r>
              <a:rPr lang="en-US" baseline="30000" dirty="0" smtClean="0"/>
              <a:t>-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209800" y="2209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.15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-x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981200" y="3429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.15 –x 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334000" y="2209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181600" y="2743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334000" y="3429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705600" y="2209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553200" y="2743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705600" y="3429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990600" y="3429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3505200" y="25146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3505200" y="30480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1524000" y="44958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Kb = [NH</a:t>
            </a:r>
            <a:r>
              <a:rPr lang="en-US" sz="3200" baseline="-25000"/>
              <a:t>4</a:t>
            </a:r>
            <a:r>
              <a:rPr lang="en-US" sz="3200" baseline="30000"/>
              <a:t>+</a:t>
            </a:r>
            <a:r>
              <a:rPr lang="en-US" sz="3200"/>
              <a:t>] [OH</a:t>
            </a:r>
            <a:r>
              <a:rPr lang="en-US" sz="3200" baseline="30000"/>
              <a:t>-</a:t>
            </a:r>
            <a:r>
              <a:rPr lang="en-US" sz="3200"/>
              <a:t>] </a:t>
            </a:r>
          </a:p>
          <a:p>
            <a:pPr eaLnBrk="0" hangingPunct="0"/>
            <a:r>
              <a:rPr lang="en-US" sz="3200"/>
              <a:t>	      [NH</a:t>
            </a:r>
            <a:r>
              <a:rPr lang="en-US" sz="3200" baseline="-25000"/>
              <a:t>3</a:t>
            </a:r>
            <a:r>
              <a:rPr lang="en-US" sz="3200"/>
              <a:t>]	</a:t>
            </a: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2514600" y="5105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5562600" y="5105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5486400" y="4495800"/>
            <a:ext cx="1600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  [x][x]</a:t>
            </a:r>
          </a:p>
          <a:p>
            <a:pPr eaLnBrk="0" hangingPunct="0"/>
            <a:r>
              <a:rPr lang="en-US" sz="3200"/>
              <a:t>.15 – x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4953000" y="4800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=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  <p:bldP spid="81927" grpId="0"/>
      <p:bldP spid="81928" grpId="0"/>
      <p:bldP spid="81929" grpId="0"/>
      <p:bldP spid="81930" grpId="0"/>
      <p:bldP spid="81931" grpId="0"/>
      <p:bldP spid="81932" grpId="0" animBg="1"/>
      <p:bldP spid="81932" grpId="1" animBg="1"/>
      <p:bldP spid="81933" grpId="0" animBg="1"/>
      <p:bldP spid="81934" grpId="0" animBg="1"/>
      <p:bldP spid="81935" grpId="0"/>
      <p:bldP spid="81936" grpId="0" animBg="1"/>
      <p:bldP spid="81937" grpId="0" animBg="1"/>
      <p:bldP spid="81938" grpId="0"/>
      <p:bldP spid="8193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5181600" y="5410200"/>
            <a:ext cx="2286000" cy="685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"/>
            <a:ext cx="76962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K</a:t>
            </a:r>
            <a:r>
              <a:rPr lang="en-US" baseline="-25000" smtClean="0"/>
              <a:t>b</a:t>
            </a:r>
            <a:r>
              <a:rPr lang="en-US" smtClean="0"/>
              <a:t> = </a:t>
            </a:r>
            <a:r>
              <a:rPr lang="en-US" u="sng" smtClean="0"/>
              <a:t>[NH</a:t>
            </a:r>
            <a:r>
              <a:rPr lang="en-US" u="sng" baseline="-25000" smtClean="0"/>
              <a:t>4</a:t>
            </a:r>
            <a:r>
              <a:rPr lang="en-US" u="sng" baseline="30000" smtClean="0"/>
              <a:t>+</a:t>
            </a:r>
            <a:r>
              <a:rPr lang="en-US" u="sng" smtClean="0"/>
              <a:t>] [OH</a:t>
            </a:r>
            <a:r>
              <a:rPr lang="en-US" u="sng" baseline="30000" smtClean="0"/>
              <a:t>-</a:t>
            </a:r>
            <a:r>
              <a:rPr lang="en-US" u="sng" smtClean="0"/>
              <a:t>]</a:t>
            </a:r>
            <a:r>
              <a:rPr lang="en-US" smtClean="0"/>
              <a:t> =  </a:t>
            </a:r>
            <a:r>
              <a:rPr lang="en-US" u="sng" smtClean="0"/>
              <a:t>[x][x]</a:t>
            </a:r>
          </a:p>
          <a:p>
            <a:pPr eaLnBrk="1" hangingPunct="1">
              <a:buFontTx/>
              <a:buNone/>
            </a:pPr>
            <a:r>
              <a:rPr lang="en-US" smtClean="0"/>
              <a:t>			[NH</a:t>
            </a:r>
            <a:r>
              <a:rPr lang="en-US" baseline="-25000" smtClean="0"/>
              <a:t>3</a:t>
            </a:r>
            <a:r>
              <a:rPr lang="en-US" smtClean="0"/>
              <a:t>]	 .15 – x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u="sng" smtClean="0"/>
              <a:t> X</a:t>
            </a:r>
            <a:r>
              <a:rPr lang="en-US" u="sng" baseline="30000" smtClean="0"/>
              <a:t>2</a:t>
            </a:r>
            <a:r>
              <a:rPr lang="en-US" smtClean="0"/>
              <a:t>  = 1.8 x 10</a:t>
            </a:r>
            <a:r>
              <a:rPr lang="en-US" baseline="30000" smtClean="0"/>
              <a:t>-5</a:t>
            </a:r>
          </a:p>
          <a:p>
            <a:pPr eaLnBrk="1" hangingPunct="1">
              <a:buFontTx/>
              <a:buNone/>
            </a:pPr>
            <a:r>
              <a:rPr lang="en-US" smtClean="0"/>
              <a:t>.15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X</a:t>
            </a:r>
            <a:r>
              <a:rPr lang="en-US" baseline="30000" smtClean="0"/>
              <a:t>2 </a:t>
            </a:r>
            <a:r>
              <a:rPr lang="en-US" smtClean="0"/>
              <a:t>= 2.7 x 10</a:t>
            </a:r>
            <a:r>
              <a:rPr lang="en-US" baseline="30000" smtClean="0"/>
              <a:t>-6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X = 0.0016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029200" y="22098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pOH = -log (OH</a:t>
            </a:r>
            <a:r>
              <a:rPr lang="en-US" sz="3200" baseline="30000"/>
              <a:t>-</a:t>
            </a:r>
            <a:r>
              <a:rPr lang="en-US" sz="3200"/>
              <a:t>)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105400" y="38100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pOH = 2.78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105400" y="46482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14 – 2.78 = pH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257800" y="5410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pH = 11.2</a:t>
            </a: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5715000" y="12954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5867400" y="12954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914400" y="4876800"/>
            <a:ext cx="76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V="1">
            <a:off x="990600" y="46482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990600" y="46482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1828800" y="4876800"/>
            <a:ext cx="76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V="1">
            <a:off x="1905000" y="46482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1905000" y="4648200"/>
            <a:ext cx="1752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3124200" y="5181600"/>
            <a:ext cx="1458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= [OH</a:t>
            </a:r>
            <a:r>
              <a:rPr lang="en-US" sz="3200" baseline="30000"/>
              <a:t>-</a:t>
            </a:r>
            <a:r>
              <a:rPr lang="en-US" sz="3200"/>
              <a:t>]</a:t>
            </a:r>
            <a:endParaRPr lang="en-US" sz="3200" baseline="30000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5105400" y="2971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pOH = -log (0.0016)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V="1">
            <a:off x="3124200" y="2667000"/>
            <a:ext cx="4419600" cy="2667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8" grpId="0"/>
      <p:bldP spid="82951" grpId="0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/>
      <p:bldP spid="82961" grpId="0"/>
      <p:bldP spid="82962" grpId="0" animBg="1"/>
      <p:bldP spid="82962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7696200" cy="5821363"/>
          </a:xfrm>
        </p:spPr>
        <p:txBody>
          <a:bodyPr/>
          <a:lstStyle/>
          <a:p>
            <a:pPr eaLnBrk="1" hangingPunct="1"/>
            <a:r>
              <a:rPr lang="en-US" smtClean="0"/>
              <a:t>Calculate the OH</a:t>
            </a:r>
            <a:r>
              <a:rPr lang="en-US" baseline="30000" smtClean="0"/>
              <a:t>-</a:t>
            </a:r>
            <a:r>
              <a:rPr lang="en-US" smtClean="0"/>
              <a:t> of a 1.0 M solution of methylamine   (K</a:t>
            </a:r>
            <a:r>
              <a:rPr lang="en-US" baseline="-25000" smtClean="0"/>
              <a:t>b</a:t>
            </a:r>
            <a:r>
              <a:rPr lang="en-US" smtClean="0"/>
              <a:t> = 4.38 x 10</a:t>
            </a:r>
            <a:r>
              <a:rPr lang="en-US" baseline="30000" smtClean="0"/>
              <a:t>-4</a:t>
            </a:r>
            <a:r>
              <a:rPr lang="en-US" smtClean="0"/>
              <a:t>).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R CH</a:t>
            </a:r>
            <a:r>
              <a:rPr lang="en-US" baseline="-25000" smtClean="0"/>
              <a:t>3</a:t>
            </a:r>
            <a:r>
              <a:rPr lang="en-US" smtClean="0"/>
              <a:t>NH</a:t>
            </a:r>
            <a:r>
              <a:rPr lang="en-US" baseline="-25000" smtClean="0"/>
              <a:t>2</a:t>
            </a:r>
            <a:r>
              <a:rPr lang="en-US" smtClean="0"/>
              <a:t> + H</a:t>
            </a:r>
            <a:r>
              <a:rPr lang="en-US" baseline="-25000" smtClean="0"/>
              <a:t>2</a:t>
            </a:r>
            <a:r>
              <a:rPr lang="en-US" smtClean="0"/>
              <a:t>O  </a:t>
            </a:r>
            <a:r>
              <a:rPr lang="en-US" smtClean="0">
                <a:sym typeface="Symbol" pitchFamily="18" charset="2"/>
              </a:rPr>
              <a:t></a:t>
            </a:r>
            <a:r>
              <a:rPr lang="en-US" smtClean="0"/>
              <a:t>  CH</a:t>
            </a:r>
            <a:r>
              <a:rPr lang="en-US" baseline="-25000" smtClean="0"/>
              <a:t>3</a:t>
            </a:r>
            <a:r>
              <a:rPr lang="en-US" smtClean="0"/>
              <a:t>NH</a:t>
            </a:r>
            <a:r>
              <a:rPr lang="en-US" baseline="-25000" smtClean="0"/>
              <a:t>3</a:t>
            </a:r>
            <a:r>
              <a:rPr lang="en-US" baseline="30000" smtClean="0"/>
              <a:t>+</a:t>
            </a:r>
            <a:r>
              <a:rPr lang="en-US" smtClean="0"/>
              <a:t> + OH</a:t>
            </a:r>
            <a:r>
              <a:rPr lang="en-US" baseline="30000" smtClean="0"/>
              <a:t>-</a:t>
            </a:r>
          </a:p>
          <a:p>
            <a:pPr eaLnBrk="1" hangingPunct="1">
              <a:buFontTx/>
              <a:buNone/>
            </a:pPr>
            <a:r>
              <a:rPr lang="en-US" smtClean="0"/>
              <a:t>I</a:t>
            </a:r>
          </a:p>
          <a:p>
            <a:pPr eaLnBrk="1" hangingPunct="1">
              <a:buFontTx/>
              <a:buNone/>
            </a:pPr>
            <a:r>
              <a:rPr lang="en-US" smtClean="0"/>
              <a:t>C</a:t>
            </a:r>
          </a:p>
          <a:p>
            <a:pPr eaLnBrk="1" hangingPunct="1">
              <a:buFontTx/>
              <a:buNone/>
            </a:pPr>
            <a:r>
              <a:rPr lang="en-US" smtClean="0"/>
              <a:t>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52600" y="25908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1.0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52600" y="31242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-x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524000" y="3733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1.0 - x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181600" y="25146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029200" y="3048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7162800" y="25146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0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010400" y="3048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+x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7162800" y="3733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762000" y="37338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3352800" y="28194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3352800" y="34290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1524000" y="4495800"/>
            <a:ext cx="71628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Kb = [CH</a:t>
            </a:r>
            <a:r>
              <a:rPr lang="en-US" sz="3200" baseline="-25000"/>
              <a:t>3</a:t>
            </a:r>
            <a:r>
              <a:rPr lang="en-US" sz="3200"/>
              <a:t>NH</a:t>
            </a:r>
            <a:r>
              <a:rPr lang="en-US" sz="3200" baseline="-25000"/>
              <a:t>3</a:t>
            </a:r>
            <a:r>
              <a:rPr lang="en-US" sz="3200" baseline="30000"/>
              <a:t>+</a:t>
            </a:r>
            <a:r>
              <a:rPr lang="en-US" sz="3200"/>
              <a:t>] [OH</a:t>
            </a:r>
            <a:r>
              <a:rPr lang="en-US" sz="3200" baseline="30000"/>
              <a:t>-</a:t>
            </a:r>
            <a:r>
              <a:rPr lang="en-US" sz="3200"/>
              <a:t>] =    [x][x]</a:t>
            </a:r>
          </a:p>
          <a:p>
            <a:pPr eaLnBrk="0" hangingPunct="0"/>
            <a:r>
              <a:rPr lang="en-US" sz="3200"/>
              <a:t>	       [CH</a:t>
            </a:r>
            <a:r>
              <a:rPr lang="en-US" sz="3200" baseline="-25000"/>
              <a:t>3</a:t>
            </a:r>
            <a:r>
              <a:rPr lang="en-US" sz="3200"/>
              <a:t>NH</a:t>
            </a:r>
            <a:r>
              <a:rPr lang="en-US" sz="3200" baseline="-25000"/>
              <a:t>2</a:t>
            </a:r>
            <a:r>
              <a:rPr lang="en-US" sz="3200"/>
              <a:t>]	        1.0 – x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2514600" y="5105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61722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  <p:bldP spid="83973" grpId="0"/>
      <p:bldP spid="83974" grpId="0"/>
      <p:bldP spid="83975" grpId="0"/>
      <p:bldP spid="83976" grpId="0"/>
      <p:bldP spid="83977" grpId="0"/>
      <p:bldP spid="83978" grpId="0"/>
      <p:bldP spid="83979" grpId="0"/>
      <p:bldP spid="83980" grpId="0" animBg="1"/>
      <p:bldP spid="83981" grpId="0" animBg="1"/>
      <p:bldP spid="83982" grpId="0" animBg="1"/>
      <p:bldP spid="83983" grpId="0"/>
      <p:bldP spid="83984" grpId="0" animBg="1"/>
      <p:bldP spid="8398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876800" y="3124200"/>
            <a:ext cx="2590800" cy="609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800600" y="6019800"/>
            <a:ext cx="2286000" cy="609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685800"/>
            <a:ext cx="7086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K</a:t>
            </a:r>
            <a:r>
              <a:rPr lang="en-US" sz="2800" baseline="-25000" smtClean="0"/>
              <a:t>b </a:t>
            </a:r>
            <a:r>
              <a:rPr lang="en-US" sz="2800" smtClean="0"/>
              <a:t>= </a:t>
            </a:r>
            <a:r>
              <a:rPr lang="en-US" sz="2800" u="sng" smtClean="0"/>
              <a:t>[x][x] </a:t>
            </a:r>
            <a:r>
              <a:rPr lang="en-US" sz="2800" smtClean="0"/>
              <a:t>= 4.38 x 10</a:t>
            </a:r>
            <a:r>
              <a:rPr lang="en-US" sz="2800" baseline="30000" smtClean="0"/>
              <a:t>-4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     1-x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 smtClean="0"/>
              <a:t>x</a:t>
            </a:r>
            <a:r>
              <a:rPr lang="en-US" sz="2800" u="sng" baseline="30000" smtClean="0"/>
              <a:t>2</a:t>
            </a:r>
            <a:r>
              <a:rPr lang="en-US" sz="2800" smtClean="0"/>
              <a:t> = 4.38 x 10</a:t>
            </a:r>
            <a:r>
              <a:rPr lang="en-US" sz="2800" baseline="30000" smtClean="0"/>
              <a:t>-4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X</a:t>
            </a:r>
            <a:r>
              <a:rPr lang="en-US" sz="2800" baseline="30000" smtClean="0"/>
              <a:t>2 </a:t>
            </a:r>
            <a:r>
              <a:rPr lang="en-US" sz="2800" smtClean="0"/>
              <a:t>= 4.38 x 10</a:t>
            </a:r>
            <a:r>
              <a:rPr lang="en-US" sz="2800" baseline="30000" smtClean="0"/>
              <a:t>-4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[OH</a:t>
            </a:r>
            <a:r>
              <a:rPr lang="en-US" sz="2800" baseline="30000" smtClean="0"/>
              <a:t>-</a:t>
            </a:r>
            <a:r>
              <a:rPr lang="en-US" sz="2800" smtClean="0"/>
              <a:t>] = 0.0209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029200" y="9906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What is the pOH?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029200" y="31242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pOH = 1.68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800600" y="39624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What is the pH?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800600" y="4572000"/>
            <a:ext cx="3733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pH + pOH = 14</a:t>
            </a:r>
          </a:p>
          <a:p>
            <a:pPr eaLnBrk="1" hangingPunct="1">
              <a:spcBef>
                <a:spcPct val="50000"/>
              </a:spcBef>
            </a:pPr>
            <a:endParaRPr lang="en-US" sz="3200"/>
          </a:p>
          <a:p>
            <a:pPr eaLnBrk="1" hangingPunct="1">
              <a:spcBef>
                <a:spcPct val="50000"/>
              </a:spcBef>
            </a:pPr>
            <a:r>
              <a:rPr lang="en-US" sz="3200"/>
              <a:t>pH = 12.32</a:t>
            </a: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H="1">
            <a:off x="2438400" y="12954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>
            <a:off x="2514600" y="1295400"/>
            <a:ext cx="304800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953000" y="16002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pOH = -log (OH</a:t>
            </a:r>
            <a:r>
              <a:rPr lang="en-US" sz="3200" baseline="30000"/>
              <a:t>-</a:t>
            </a:r>
            <a:r>
              <a:rPr lang="en-US" sz="3200"/>
              <a:t>)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953000" y="2362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pOH = -log (0.0209)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4800600" y="52578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pH + 1.68 = 14</a:t>
            </a: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1219200" y="3200400"/>
            <a:ext cx="76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V="1">
            <a:off x="1295400" y="29718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1295400" y="29718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2057400" y="3200400"/>
            <a:ext cx="76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 flipV="1">
            <a:off x="2133600" y="29718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2133600" y="2971800"/>
            <a:ext cx="1752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V="1">
            <a:off x="2743200" y="2057400"/>
            <a:ext cx="4572000" cy="2286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  <p:bldP spid="84997" grpId="0"/>
      <p:bldP spid="84999" grpId="0"/>
      <p:bldP spid="85001" grpId="0" animBg="1"/>
      <p:bldP spid="85002" grpId="0" animBg="1"/>
      <p:bldP spid="85003" grpId="0"/>
      <p:bldP spid="85004" grpId="0"/>
      <p:bldP spid="85006" grpId="0" animBg="1"/>
      <p:bldP spid="85007" grpId="0" animBg="1"/>
      <p:bldP spid="85008" grpId="0" animBg="1"/>
      <p:bldP spid="85009" grpId="0" animBg="1"/>
      <p:bldP spid="85010" grpId="0" animBg="1"/>
      <p:bldP spid="85011" grpId="0" animBg="1"/>
      <p:bldP spid="85012" grpId="0" animBg="1"/>
      <p:bldP spid="85012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848600" cy="1219200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en-US" dirty="0" err="1" smtClean="0"/>
              <a:t>Bellwork</a:t>
            </a:r>
            <a:endParaRPr lang="en-US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305800" cy="4419600"/>
          </a:xfrm>
        </p:spPr>
        <p:txBody>
          <a:bodyPr/>
          <a:lstStyle/>
          <a:p>
            <a:r>
              <a:rPr lang="en-US" dirty="0" smtClean="0"/>
              <a:t>Calculate the pH of a 2.24 M solution of ammonia. The K</a:t>
            </a:r>
            <a:r>
              <a:rPr lang="en-US" baseline="-25000" dirty="0" smtClean="0"/>
              <a:t>b</a:t>
            </a:r>
            <a:r>
              <a:rPr lang="en-US" dirty="0" smtClean="0"/>
              <a:t> of ammonia is 1.8 x 10</a:t>
            </a:r>
            <a:r>
              <a:rPr lang="en-US" baseline="30000" dirty="0" smtClean="0"/>
              <a:t>-5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219200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382000" cy="4800600"/>
          </a:xfrm>
        </p:spPr>
        <p:txBody>
          <a:bodyPr/>
          <a:lstStyle/>
          <a:p>
            <a:r>
              <a:rPr lang="en-US" dirty="0" smtClean="0"/>
              <a:t>Daniel has </a:t>
            </a:r>
            <a:r>
              <a:rPr lang="en-US" dirty="0" smtClean="0"/>
              <a:t>a solution </a:t>
            </a:r>
            <a:r>
              <a:rPr lang="en-US" dirty="0" smtClean="0"/>
              <a:t>of </a:t>
            </a:r>
            <a:r>
              <a:rPr lang="en-US" dirty="0" smtClean="0"/>
              <a:t>phosphoric acid</a:t>
            </a:r>
            <a:r>
              <a:rPr lang="en-US" dirty="0" smtClean="0"/>
              <a:t> </a:t>
            </a:r>
            <a:r>
              <a:rPr lang="en-US" dirty="0" smtClean="0"/>
              <a:t>that has a [H</a:t>
            </a:r>
            <a:r>
              <a:rPr lang="en-US" baseline="30000" dirty="0" smtClean="0"/>
              <a:t>+</a:t>
            </a:r>
            <a:r>
              <a:rPr lang="en-US" dirty="0" smtClean="0"/>
              <a:t>] of 2.50 x 10</a:t>
            </a:r>
            <a:r>
              <a:rPr lang="en-US" baseline="30000" dirty="0" smtClean="0"/>
              <a:t>-4</a:t>
            </a:r>
            <a:r>
              <a:rPr lang="en-US" dirty="0" smtClean="0"/>
              <a:t>M.  </a:t>
            </a:r>
          </a:p>
          <a:p>
            <a:pPr lvl="1"/>
            <a:r>
              <a:rPr lang="en-US" dirty="0" smtClean="0"/>
              <a:t>What is the pH, pOH and [OH-] of this solution?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/>
            <a:r>
              <a:rPr lang="en-US" dirty="0" smtClean="0"/>
              <a:t>What is the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expression for </a:t>
            </a:r>
            <a:r>
              <a:rPr lang="en-US" dirty="0" smtClean="0"/>
              <a:t>this </a:t>
            </a:r>
            <a:r>
              <a:rPr lang="en-US" dirty="0" smtClean="0"/>
              <a:t>acid?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48768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Label the following “A” if they are acids or “B” if they are bases.</a:t>
            </a:r>
          </a:p>
          <a:p>
            <a:pPr>
              <a:defRPr/>
            </a:pPr>
            <a:r>
              <a:rPr lang="en-US" dirty="0" smtClean="0"/>
              <a:t>___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___vinegar</a:t>
            </a:r>
          </a:p>
          <a:p>
            <a:pPr>
              <a:defRPr/>
            </a:pPr>
            <a:r>
              <a:rPr lang="en-US" dirty="0" smtClean="0"/>
              <a:t>___soap</a:t>
            </a:r>
          </a:p>
          <a:p>
            <a:pPr>
              <a:defRPr/>
            </a:pPr>
            <a:r>
              <a:rPr lang="en-US" dirty="0" smtClean="0"/>
              <a:t>___</a:t>
            </a:r>
            <a:r>
              <a:rPr lang="en-US" dirty="0" err="1" smtClean="0"/>
              <a:t>Sr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___pH&lt;7</a:t>
            </a:r>
          </a:p>
          <a:p>
            <a:pPr>
              <a:defRPr/>
            </a:pPr>
            <a:r>
              <a:rPr lang="en-US" dirty="0" smtClean="0"/>
              <a:t>___pH = 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at the end of the period for +10</a:t>
            </a:r>
          </a:p>
          <a:p>
            <a:r>
              <a:rPr lang="en-US" dirty="0" smtClean="0"/>
              <a:t>Due tomorrow for full credit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4876800" cy="3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858000" cy="990600"/>
          </a:xfrm>
        </p:spPr>
        <p:txBody>
          <a:bodyPr/>
          <a:lstStyle/>
          <a:p>
            <a:r>
              <a:rPr lang="en-US" dirty="0" smtClean="0"/>
              <a:t>No bell work: Write “STAR TESTING”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5280"/>
            <a:ext cx="4191000" cy="5334000"/>
          </a:xfrm>
        </p:spPr>
        <p:txBody>
          <a:bodyPr/>
          <a:lstStyle/>
          <a:p>
            <a:r>
              <a:rPr lang="en-US" dirty="0" smtClean="0"/>
              <a:t>Acid Base Lab and WS #1 Of HW Packet will be due </a:t>
            </a:r>
            <a:r>
              <a:rPr lang="en-US" b="1" dirty="0" smtClean="0">
                <a:solidFill>
                  <a:srgbClr val="92D050"/>
                </a:solidFill>
              </a:rPr>
              <a:t>tomorrow!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Also, the rate law major lab (test grade) was due </a:t>
            </a:r>
            <a:r>
              <a:rPr lang="en-US" b="1" i="1" u="sng" dirty="0" smtClean="0">
                <a:solidFill>
                  <a:srgbClr val="FFFFFF"/>
                </a:solidFill>
              </a:rPr>
              <a:t>yesterday</a:t>
            </a:r>
            <a:r>
              <a:rPr lang="en-US" dirty="0" smtClean="0"/>
              <a:t> FYI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35280"/>
            <a:ext cx="3581400" cy="463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858000" cy="990600"/>
          </a:xfrm>
        </p:spPr>
        <p:txBody>
          <a:bodyPr/>
          <a:lstStyle/>
          <a:p>
            <a:r>
              <a:rPr lang="en-US" dirty="0" smtClean="0"/>
              <a:t>No bell work: Write “STAR TESTING”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5280"/>
            <a:ext cx="4114800" cy="5334000"/>
          </a:xfrm>
        </p:spPr>
        <p:txBody>
          <a:bodyPr/>
          <a:lstStyle/>
          <a:p>
            <a:r>
              <a:rPr lang="en-US" sz="3600" dirty="0" smtClean="0"/>
              <a:t>Mole Stations are Due </a:t>
            </a:r>
            <a:r>
              <a:rPr lang="en-US" sz="3600" b="1" dirty="0" smtClean="0">
                <a:solidFill>
                  <a:srgbClr val="92D050"/>
                </a:solidFill>
              </a:rPr>
              <a:t>TODAY at the end of class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FYI: The Penny major lab (test grade) was due </a:t>
            </a:r>
            <a:r>
              <a:rPr lang="en-US" sz="3600" b="1" i="1" u="sng" dirty="0" smtClean="0">
                <a:solidFill>
                  <a:srgbClr val="FFFFFF"/>
                </a:solidFill>
              </a:rPr>
              <a:t>yesterday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733800" cy="483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uses of acids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r>
              <a:rPr lang="en-US" dirty="0" smtClean="0"/>
              <a:t> or </a:t>
            </a:r>
            <a:r>
              <a:rPr lang="en-US" dirty="0" err="1" smtClean="0"/>
              <a:t>HCl</a:t>
            </a:r>
            <a:r>
              <a:rPr lang="en-US" dirty="0" smtClean="0"/>
              <a:t> are used for </a:t>
            </a:r>
            <a:r>
              <a:rPr lang="en-US" dirty="0" smtClean="0">
                <a:solidFill>
                  <a:srgbClr val="00B0F0"/>
                </a:solidFill>
              </a:rPr>
              <a:t>etching metals.</a:t>
            </a:r>
          </a:p>
          <a:p>
            <a:pPr eaLnBrk="1" hangingPunct="1"/>
            <a:r>
              <a:rPr lang="en-US" dirty="0" smtClean="0"/>
              <a:t>HF is used for etching glass.</a:t>
            </a:r>
          </a:p>
        </p:txBody>
      </p:sp>
      <p:pic>
        <p:nvPicPr>
          <p:cNvPr id="9220" name="Picture 4" descr="glass et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8956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teel-e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9862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"/>
            <a:ext cx="8382000" cy="6629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hydroxide</a:t>
            </a:r>
            <a:r>
              <a:rPr lang="en-US" b="1" dirty="0" smtClean="0"/>
              <a:t> ion   (OH</a:t>
            </a:r>
            <a:r>
              <a:rPr lang="en-US" b="1" baseline="30000" dirty="0" smtClean="0"/>
              <a:t>-</a:t>
            </a:r>
            <a:r>
              <a:rPr lang="en-US" b="1" dirty="0" smtClean="0"/>
              <a:t>)</a:t>
            </a:r>
            <a:r>
              <a:rPr lang="en-US" dirty="0" smtClean="0"/>
              <a:t>  </a:t>
            </a:r>
          </a:p>
          <a:p>
            <a:pPr lvl="1" eaLnBrk="1" hangingPunct="1"/>
            <a:r>
              <a:rPr lang="en-US" dirty="0" smtClean="0"/>
              <a:t>formed when a water molecule </a:t>
            </a:r>
            <a:r>
              <a:rPr lang="en-US" u="sng" dirty="0" smtClean="0"/>
              <a:t>loses a H</a:t>
            </a:r>
            <a:r>
              <a:rPr lang="en-US" u="sng" baseline="30000" dirty="0" smtClean="0"/>
              <a:t>+</a:t>
            </a:r>
            <a:endParaRPr lang="en-US" b="1" u="sng" baseline="30000" dirty="0" smtClean="0"/>
          </a:p>
          <a:p>
            <a:pPr eaLnBrk="1" hangingPunct="1"/>
            <a:r>
              <a:rPr lang="en-US" b="1" dirty="0" smtClean="0"/>
              <a:t>hydronium ion  (H</a:t>
            </a:r>
            <a:r>
              <a:rPr lang="en-US" b="1" baseline="-25000" dirty="0" smtClean="0"/>
              <a:t>3</a:t>
            </a:r>
            <a:r>
              <a:rPr lang="en-US" b="1" dirty="0" smtClean="0"/>
              <a:t>O</a:t>
            </a:r>
            <a:r>
              <a:rPr lang="en-US" b="1" baseline="30000" dirty="0" smtClean="0"/>
              <a:t>+</a:t>
            </a:r>
            <a:r>
              <a:rPr lang="en-US" b="1" dirty="0" smtClean="0"/>
              <a:t>)</a:t>
            </a:r>
          </a:p>
          <a:p>
            <a:pPr lvl="1" eaLnBrk="1" hangingPunct="1"/>
            <a:r>
              <a:rPr lang="en-US" dirty="0" smtClean="0"/>
              <a:t>formed when a water molecule </a:t>
            </a:r>
            <a:r>
              <a:rPr lang="en-US" u="sng" dirty="0" smtClean="0"/>
              <a:t>gains a H</a:t>
            </a:r>
            <a:r>
              <a:rPr lang="en-US" u="sng" baseline="30000" dirty="0" smtClean="0"/>
              <a:t>+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H</a:t>
            </a:r>
            <a:r>
              <a:rPr lang="en-US" baseline="-25000" dirty="0" smtClean="0"/>
              <a:t>2</a:t>
            </a:r>
            <a:r>
              <a:rPr lang="en-US" dirty="0" smtClean="0"/>
              <a:t>O +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H</a:t>
            </a:r>
            <a:r>
              <a:rPr lang="en-US" baseline="-25000" dirty="0" smtClean="0">
                <a:solidFill>
                  <a:srgbClr val="92D050"/>
                </a:solidFill>
              </a:rPr>
              <a:t>3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baseline="30000" dirty="0" smtClean="0">
                <a:solidFill>
                  <a:srgbClr val="92D050"/>
                </a:solidFill>
              </a:rPr>
              <a:t>+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*your text uses H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interchangeably </a:t>
            </a:r>
            <a:r>
              <a:rPr lang="en-US" dirty="0" smtClean="0">
                <a:solidFill>
                  <a:srgbClr val="92D050"/>
                </a:solidFill>
              </a:rPr>
              <a:t>They mean the same thing</a:t>
            </a:r>
            <a:r>
              <a:rPr lang="en-US" dirty="0" smtClean="0"/>
              <a:t>*</a:t>
            </a:r>
          </a:p>
        </p:txBody>
      </p:sp>
      <p:pic>
        <p:nvPicPr>
          <p:cNvPr id="4" name="Picture 3" descr="safe_image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5257800" cy="1314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0472"/>
            <a:ext cx="71628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pH Concept:</a:t>
            </a:r>
            <a:r>
              <a:rPr lang="en-US" dirty="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153400" cy="5867400"/>
          </a:xfrm>
        </p:spPr>
        <p:txBody>
          <a:bodyPr/>
          <a:lstStyle/>
          <a:p>
            <a:pPr lvl="0"/>
            <a:r>
              <a:rPr lang="en-US" dirty="0"/>
              <a:t>The pH scale is a measurement of how many </a:t>
            </a:r>
            <a:r>
              <a:rPr lang="en-US" dirty="0">
                <a:solidFill>
                  <a:srgbClr val="92D050"/>
                </a:solidFill>
              </a:rPr>
              <a:t>hydrogen</a:t>
            </a:r>
            <a:r>
              <a:rPr lang="en-US" dirty="0"/>
              <a:t> ions are in a solution. </a:t>
            </a:r>
          </a:p>
          <a:p>
            <a:pPr lvl="0"/>
            <a:r>
              <a:rPr lang="en-US" dirty="0"/>
              <a:t>We can calculate the pH of a solution by using:</a:t>
            </a:r>
          </a:p>
          <a:p>
            <a:pPr lvl="1"/>
            <a:r>
              <a:rPr lang="en-US" dirty="0"/>
              <a:t>pH = - log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or </a:t>
            </a:r>
            <a:r>
              <a:rPr lang="en-US" dirty="0">
                <a:solidFill>
                  <a:srgbClr val="92D050"/>
                </a:solidFill>
              </a:rPr>
              <a:t>- log [H</a:t>
            </a:r>
            <a:r>
              <a:rPr lang="en-US" baseline="30000" dirty="0">
                <a:solidFill>
                  <a:srgbClr val="92D050"/>
                </a:solidFill>
              </a:rPr>
              <a:t>+</a:t>
            </a:r>
            <a:r>
              <a:rPr lang="en-US" dirty="0">
                <a:solidFill>
                  <a:srgbClr val="92D050"/>
                </a:solidFill>
              </a:rPr>
              <a:t>]</a:t>
            </a:r>
          </a:p>
          <a:p>
            <a:pPr lvl="0"/>
            <a:r>
              <a:rPr lang="en-US" dirty="0"/>
              <a:t>This uses a logarithm.  A logarithm (log) is the exponent to which 10 must be raised to get the number.</a:t>
            </a:r>
          </a:p>
          <a:p>
            <a:pPr lvl="1"/>
            <a:r>
              <a:rPr lang="en-US" dirty="0"/>
              <a:t>log 10</a:t>
            </a:r>
            <a:r>
              <a:rPr lang="en-US" baseline="30000" dirty="0"/>
              <a:t>1</a:t>
            </a:r>
            <a:r>
              <a:rPr lang="en-US" dirty="0"/>
              <a:t> = 1                log 10</a:t>
            </a:r>
            <a:r>
              <a:rPr lang="en-US" baseline="30000" dirty="0"/>
              <a:t>-5</a:t>
            </a:r>
            <a:r>
              <a:rPr lang="en-US" dirty="0"/>
              <a:t> = -5</a:t>
            </a:r>
          </a:p>
          <a:p>
            <a:pPr lvl="0"/>
            <a:r>
              <a:rPr lang="en-US" dirty="0"/>
              <a:t>If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= 1.0 x 10</a:t>
            </a:r>
            <a:r>
              <a:rPr lang="en-US" baseline="30000" dirty="0"/>
              <a:t>-4</a:t>
            </a:r>
            <a:r>
              <a:rPr lang="en-US" dirty="0"/>
              <a:t>    then      pH = -log 1.0 x 10</a:t>
            </a:r>
            <a:r>
              <a:rPr lang="en-US" baseline="30000" dirty="0"/>
              <a:t>-4</a:t>
            </a:r>
            <a:r>
              <a:rPr lang="en-US" dirty="0"/>
              <a:t>    so pH = 4.00</a:t>
            </a:r>
          </a:p>
        </p:txBody>
      </p:sp>
      <p:pic>
        <p:nvPicPr>
          <p:cNvPr id="11268" name="irc_mi" descr="http://www.kmacgill.com/documents/pH_scal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b="11470"/>
          <a:stretch>
            <a:fillRect/>
          </a:stretch>
        </p:blipFill>
        <p:spPr bwMode="auto">
          <a:xfrm>
            <a:off x="0" y="1752600"/>
            <a:ext cx="9121254" cy="47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POWERPOINTVERSION" val="12.0"/>
  <p:tag name="ANSWERNOWSTYLE" val="-1"/>
  <p:tag name="COUNTDOWNSECONDS" val="10"/>
  <p:tag name="BACKUPMAINTENANCE" val="7"/>
  <p:tag name="AUTOUPDATEALIASES" val="True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USESECONDARYMONITOR" val="True"/>
  <p:tag name="RESPCOUNTERFORMAT" val="0"/>
  <p:tag name="CHARTVALUEFORMAT" val="0%"/>
  <p:tag name="TEAMSINLEADERBOARD" val="5"/>
  <p:tag name="CUSTOMGRIDBACKCOLOR" val="-2830136"/>
  <p:tag name="DISPLAYDEVICENUMBER" val="True"/>
  <p:tag name="GRIDPOSITION" val="1"/>
  <p:tag name="PARTLISTDEFAULT" val="0"/>
  <p:tag name="AUTOADJUSTPARTRANGE" val="True"/>
  <p:tag name="PRRESPONSE1" val="10"/>
  <p:tag name="PRRESPONSE7" val="4"/>
  <p:tag name="BULLETTYPE" val="3"/>
  <p:tag name="NUMRESPONSES" val="1"/>
  <p:tag name="PARTICIPANTSINLEADERBOARD" val="5"/>
  <p:tag name="CUSTOMCELLBACKCOLOR1" val="-657956"/>
  <p:tag name="GRIDOPACITY" val="90"/>
  <p:tag name="MULTIRESPDIVISOR" val="1"/>
  <p:tag name="CHARTSCALE" val="True"/>
  <p:tag name="PRRESPONSE5" val="6"/>
  <p:tag name="SHOWBARVISIBLE" val="True"/>
  <p:tag name="BACKUPSESSIONS" val="True"/>
  <p:tag name="BUBBLEVALUEFORMAT" val="0.0"/>
  <p:tag name="DISPLAYDEVICEID" val="True"/>
  <p:tag name="CORRECTPOINTVALUE" val="100"/>
  <p:tag name="FIBINCLUDEOTHER" val="True"/>
  <p:tag name="TPVERSION" val="2008"/>
  <p:tag name="REVIEWONLY" val="False"/>
  <p:tag name="CUSTOMCELLBACKCOLOR3" val="-268652"/>
  <p:tag name="RESETCHARTS" val="True"/>
  <p:tag name="PRRESPONSE2" val="9"/>
  <p:tag name="RESPCOUNTERSTYLE" val="-1"/>
  <p:tag name="BUBBLEGROUPING" val="3"/>
  <p:tag name="INCORRECTPOINTVALUE" val="0"/>
  <p:tag name="PRRESPONSE10" val="1"/>
  <p:tag name="MAXRESPONDERS" val="5"/>
  <p:tag name="REALTIMEBACKUP" val="False"/>
  <p:tag name="INPUTSOURCE" val="1"/>
  <p:tag name="CHARTCOLORS" val="0"/>
  <p:tag name="ROTATIONINTERVAL" val="2"/>
  <p:tag name="PRRESPONSE6" val="5"/>
  <p:tag name="FIBDISPLAYRESULTS" val="True"/>
  <p:tag name="COUNTDOWNSTYLE" val="-1"/>
  <p:tag name="GRIDSIZE" val="{Width=800, Height=600}"/>
  <p:tag name="CUSTOMCELLBACKCOLOR4" val="-8355712"/>
  <p:tag name="DELIMITERS" val="3.1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11133</TotalTime>
  <Words>2291</Words>
  <Application>Microsoft Office PowerPoint</Application>
  <PresentationFormat>On-screen Show (4:3)</PresentationFormat>
  <Paragraphs>552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Glowing test tubes design template</vt:lpstr>
      <vt:lpstr>Bellwork  Thursday </vt:lpstr>
      <vt:lpstr>Chemistry 1 – Unit 14 Chapter 18 PROPERTIES OF ACIDS AND BASES</vt:lpstr>
      <vt:lpstr>Acids </vt:lpstr>
      <vt:lpstr>Bases</vt:lpstr>
      <vt:lpstr>Question</vt:lpstr>
      <vt:lpstr>Question</vt:lpstr>
      <vt:lpstr>Common uses of acids</vt:lpstr>
      <vt:lpstr>PowerPoint Presentation</vt:lpstr>
      <vt:lpstr>pH Concept: </vt:lpstr>
      <vt:lpstr>Question</vt:lpstr>
      <vt:lpstr>pH Concept</vt:lpstr>
      <vt:lpstr>Let’s Practice!  Grab a calculator.  </vt:lpstr>
      <vt:lpstr>Question</vt:lpstr>
      <vt:lpstr>Question</vt:lpstr>
      <vt:lpstr>The pH is not the only part of the pH scale.</vt:lpstr>
      <vt:lpstr>Let’s Practice!</vt:lpstr>
      <vt:lpstr>The pH and pOH are related to one another just like the [H3O+] and [OH-] are related to one another. If the pH or pOH of a solution is known, it can be used to find the missing component using:      pH + pOH = 14 If the [OH-] or the [H3O+] is known, it can be used to find the missing component using: 1x10-14 = [H3O+][OH-].</vt:lpstr>
      <vt:lpstr>Question</vt:lpstr>
      <vt:lpstr>Self-Ionization of Water</vt:lpstr>
      <vt:lpstr>To Summarize!</vt:lpstr>
      <vt:lpstr>Question Write if the following are acidic “A” or basic “B”.</vt:lpstr>
      <vt:lpstr>Household Acids and Bases Lab Slide</vt:lpstr>
      <vt:lpstr>Bellwork Monday</vt:lpstr>
      <vt:lpstr>pH 2.445</vt:lpstr>
      <vt:lpstr>PowerPoint Presentation</vt:lpstr>
      <vt:lpstr>18.2 Indicators p 638 </vt:lpstr>
      <vt:lpstr>Question</vt:lpstr>
      <vt:lpstr>Indicators</vt:lpstr>
      <vt:lpstr>Indicators cont.</vt:lpstr>
      <vt:lpstr>Indicators </vt:lpstr>
      <vt:lpstr>Question</vt:lpstr>
      <vt:lpstr>18.3 Types of Acids</vt:lpstr>
      <vt:lpstr>Question</vt:lpstr>
      <vt:lpstr>Bellwork Friday</vt:lpstr>
      <vt:lpstr>18.1  3 Theories or Definitions of Acids and Bases</vt:lpstr>
      <vt:lpstr>PowerPoint Presentation</vt:lpstr>
      <vt:lpstr>PowerPoint Presentation</vt:lpstr>
      <vt:lpstr>PowerPoint Presentation</vt:lpstr>
      <vt:lpstr>Lewis Acids and Bases:</vt:lpstr>
      <vt:lpstr>KNOW THESE!!!</vt:lpstr>
      <vt:lpstr>Strengths of Acids and Bases</vt:lpstr>
      <vt:lpstr>PowerPoint Presentation</vt:lpstr>
      <vt:lpstr>Question </vt:lpstr>
      <vt:lpstr>Weak acid and weak base equilibria </vt:lpstr>
      <vt:lpstr>PowerPoint Presentation</vt:lpstr>
      <vt:lpstr>PowerPoint Presentation</vt:lpstr>
      <vt:lpstr>Question</vt:lpstr>
      <vt:lpstr>Bellwork Monday</vt:lpstr>
      <vt:lpstr>Working Ka and Kb problems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Bellwork</vt:lpstr>
      <vt:lpstr>Bellwork</vt:lpstr>
      <vt:lpstr>PowerPoint Presentation</vt:lpstr>
      <vt:lpstr>In-Class Practice</vt:lpstr>
      <vt:lpstr>No bell work: Write “STAR TESTING”</vt:lpstr>
      <vt:lpstr>No bell work: Write “STAR TESTING”</vt:lpstr>
      <vt:lpstr>PowerPoint Presentation</vt:lpstr>
    </vt:vector>
  </TitlesOfParts>
  <Company>Faith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Faith</dc:creator>
  <cp:lastModifiedBy>Windows User</cp:lastModifiedBy>
  <cp:revision>327</cp:revision>
  <cp:lastPrinted>1601-01-01T00:00:00Z</cp:lastPrinted>
  <dcterms:created xsi:type="dcterms:W3CDTF">2008-03-22T22:45:55Z</dcterms:created>
  <dcterms:modified xsi:type="dcterms:W3CDTF">2017-04-05T21:49:18Z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TC010721391033</vt:lpwstr>
  </property>
</Properties>
</file>