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21" r:id="rId2"/>
    <p:sldId id="322" r:id="rId3"/>
    <p:sldId id="257" r:id="rId4"/>
    <p:sldId id="258" r:id="rId5"/>
    <p:sldId id="305" r:id="rId6"/>
    <p:sldId id="259" r:id="rId7"/>
    <p:sldId id="306" r:id="rId8"/>
    <p:sldId id="263" r:id="rId9"/>
    <p:sldId id="307" r:id="rId10"/>
    <p:sldId id="308" r:id="rId11"/>
    <p:sldId id="261" r:id="rId12"/>
    <p:sldId id="280" r:id="rId13"/>
    <p:sldId id="273" r:id="rId14"/>
    <p:sldId id="281" r:id="rId15"/>
    <p:sldId id="282" r:id="rId16"/>
    <p:sldId id="283" r:id="rId17"/>
    <p:sldId id="277" r:id="rId18"/>
    <p:sldId id="278" r:id="rId19"/>
    <p:sldId id="279" r:id="rId20"/>
    <p:sldId id="262" r:id="rId21"/>
    <p:sldId id="264" r:id="rId22"/>
    <p:sldId id="26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0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823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7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8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7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07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2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2A97-90E4-4409-988E-57DC5CBAFE1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AB63-DC48-4B5B-B082-811E7E37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96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6B61-8EBA-425C-9533-B695AAC85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581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Complete this sentence.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When an atom gains electrons, it will take on a ________ charge.  When it loses electrons, it will take on a __________ charge.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DCF6DCE7-AFC5-4574-8980-1DDFC6638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4239" y="3602038"/>
            <a:ext cx="6594475" cy="1655762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en-US" sz="4400" dirty="0" err="1"/>
              <a:t>Bellwork</a:t>
            </a:r>
            <a:endParaRPr lang="en-US" altLang="en-US" sz="4400" dirty="0"/>
          </a:p>
          <a:p>
            <a:pPr>
              <a:defRPr/>
            </a:pPr>
            <a:r>
              <a:rPr lang="en-US" altLang="en-US" sz="4400" dirty="0"/>
              <a:t>Tuesday  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45D6AE3-DE69-41FB-BB18-C4B43638BFCB}"/>
              </a:ext>
            </a:extLst>
          </p:cNvPr>
          <p:cNvSpPr/>
          <p:nvPr/>
        </p:nvSpPr>
        <p:spPr>
          <a:xfrm>
            <a:off x="4068764" y="1955800"/>
            <a:ext cx="3175" cy="0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MARTInkAnnotation102">
            <a:extLst>
              <a:ext uri="{FF2B5EF4-FFF2-40B4-BE49-F238E27FC236}">
                <a16:creationId xmlns:a16="http://schemas.microsoft.com/office/drawing/2014/main" id="{7ECA5561-2ADC-458D-AE45-BED8EEC19CED}"/>
              </a:ext>
            </a:extLst>
          </p:cNvPr>
          <p:cNvSpPr/>
          <p:nvPr/>
        </p:nvSpPr>
        <p:spPr>
          <a:xfrm>
            <a:off x="3844925" y="1839914"/>
            <a:ext cx="1588" cy="7937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89987C6-333B-473E-93C1-685D655C2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n-US" altLang="en-US" sz="6600" dirty="0"/>
              <a:t>Question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2F3C909-D3D4-4651-BE56-05A90EE56B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000"/>
              <a:t>Lead loses four electrons.  It take on a charge of ___.  Does this mean that it is oxidized or reduced?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3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BA3D432-574C-419A-8C2B-F3207E3B1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50" y="228601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3800" u="sng" dirty="0"/>
              <a:t>Rules for assigning oxidation numbers:</a:t>
            </a:r>
            <a:endParaRPr lang="en-US" altLang="en-US" sz="3800" dirty="0"/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3BAB8598-FF96-4AD3-A73D-5B1BF88CE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1014"/>
            <a:ext cx="7600950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Sum of the oxidation #’s = overall 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charge</a:t>
            </a:r>
            <a:r>
              <a:rPr lang="en-US" altLang="en-US" sz="2800" dirty="0">
                <a:cs typeface="Times New Roman" pitchFamily="18" charset="0"/>
              </a:rPr>
              <a:t> of compound </a:t>
            </a:r>
            <a:endParaRPr lang="en-US" altLang="en-US" sz="2800" dirty="0"/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Free elements = </a:t>
            </a:r>
            <a:r>
              <a:rPr lang="en-US" altLang="en-US" sz="2800" dirty="0">
                <a:solidFill>
                  <a:srgbClr val="7030A0"/>
                </a:solidFill>
                <a:cs typeface="Times New Roman" pitchFamily="18" charset="0"/>
              </a:rPr>
              <a:t>0</a:t>
            </a:r>
            <a:r>
              <a:rPr lang="en-US" altLang="en-US" sz="2800" dirty="0">
                <a:cs typeface="Times New Roman" pitchFamily="18" charset="0"/>
              </a:rPr>
              <a:t>	</a:t>
            </a:r>
            <a:endParaRPr lang="en-US" altLang="en-US" sz="2800" dirty="0"/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Alkali metals (Li, Na, K, </a:t>
            </a:r>
            <a:r>
              <a:rPr lang="en-US" altLang="en-US" sz="2800" dirty="0" err="1">
                <a:cs typeface="Times New Roman" pitchFamily="18" charset="0"/>
              </a:rPr>
              <a:t>Rb</a:t>
            </a:r>
            <a:r>
              <a:rPr lang="en-US" altLang="en-US" sz="2800" dirty="0">
                <a:cs typeface="Times New Roman" pitchFamily="18" charset="0"/>
              </a:rPr>
              <a:t>, Cs)= </a:t>
            </a:r>
            <a:r>
              <a:rPr lang="en-US" altLang="en-US" sz="2800" dirty="0">
                <a:solidFill>
                  <a:srgbClr val="00B0F0"/>
                </a:solidFill>
                <a:cs typeface="Times New Roman" pitchFamily="18" charset="0"/>
              </a:rPr>
              <a:t>+1</a:t>
            </a:r>
            <a:endParaRPr lang="en-US" altLang="en-US" sz="2800" dirty="0">
              <a:solidFill>
                <a:srgbClr val="00B0F0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Hydrogen = </a:t>
            </a:r>
            <a:r>
              <a:rPr lang="en-US" altLang="en-US" sz="2800" dirty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+1</a:t>
            </a:r>
            <a:endParaRPr lang="en-US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Group 2, Cd, &amp; Zn = </a:t>
            </a:r>
            <a:r>
              <a:rPr lang="en-US" altLang="en-US" sz="2800" dirty="0">
                <a:solidFill>
                  <a:srgbClr val="002060"/>
                </a:solidFill>
                <a:cs typeface="Times New Roman" pitchFamily="18" charset="0"/>
              </a:rPr>
              <a:t>+2</a:t>
            </a:r>
            <a:endParaRPr lang="en-US" altLang="en-US" sz="2800" dirty="0">
              <a:solidFill>
                <a:srgbClr val="002060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Oxygen = </a:t>
            </a:r>
            <a:r>
              <a:rPr lang="en-US" altLang="en-US" sz="2800" dirty="0">
                <a:solidFill>
                  <a:srgbClr val="0000FF"/>
                </a:solidFill>
                <a:cs typeface="Times New Roman" pitchFamily="18" charset="0"/>
              </a:rPr>
              <a:t>-2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800" dirty="0">
                <a:cs typeface="Times New Roman" pitchFamily="18" charset="0"/>
              </a:rPr>
              <a:t>Group 7A (F, Cl, Br, I) = </a:t>
            </a:r>
            <a:r>
              <a:rPr lang="en-US" altLang="en-US" sz="2800" dirty="0">
                <a:solidFill>
                  <a:srgbClr val="FFFF00"/>
                </a:solidFill>
                <a:cs typeface="Times New Roman" pitchFamily="18" charset="0"/>
              </a:rPr>
              <a:t>-1</a:t>
            </a:r>
            <a:endParaRPr lang="en-US" altLang="en-US" sz="2800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altLang="en-US" sz="2800" dirty="0">
                <a:cs typeface="Times New Roman" pitchFamily="18" charset="0"/>
              </a:rPr>
              <a:t>***Transition metals should be the last number you solve for!!</a:t>
            </a: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363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9BBBC684-E057-442B-AB55-EF3C046E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/>
              <a:t>Want my Oxidation Number?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7147-F038-4120-ACAE-994B5B2A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486400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endParaRPr lang="en-US" sz="3800" dirty="0"/>
          </a:p>
          <a:p>
            <a:pPr marL="0" indent="0" algn="ctr">
              <a:buNone/>
              <a:defRPr/>
            </a:pPr>
            <a:r>
              <a:rPr lang="en-US" sz="5100" dirty="0"/>
              <a:t>I will display a reaction on the board and an element.  </a:t>
            </a:r>
          </a:p>
          <a:p>
            <a:pPr marL="0" indent="0" algn="ctr">
              <a:buNone/>
              <a:defRPr/>
            </a:pPr>
            <a:endParaRPr lang="en-US" sz="5100" dirty="0"/>
          </a:p>
          <a:p>
            <a:pPr marL="0" indent="0" algn="ctr">
              <a:buNone/>
              <a:defRPr/>
            </a:pPr>
            <a:r>
              <a:rPr lang="en-US" sz="5100" dirty="0"/>
              <a:t>You will have 30 seconds to decide what the oxidation number is for the selected element</a:t>
            </a:r>
          </a:p>
          <a:p>
            <a:pPr marL="0" indent="0" algn="ctr">
              <a:buNone/>
              <a:defRPr/>
            </a:pPr>
            <a:endParaRPr lang="en-US" sz="5100" dirty="0"/>
          </a:p>
          <a:p>
            <a:pPr marL="0" indent="0" algn="ctr">
              <a:buNone/>
              <a:defRPr/>
            </a:pPr>
            <a:r>
              <a:rPr lang="en-US" sz="5100" dirty="0"/>
              <a:t>Write your answer on your whiteboard!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CF2E-9FA6-4DC1-B3F9-696A961D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4(g)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2(g)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2(g)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+ 2H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(g)</a:t>
            </a:r>
            <a:br>
              <a:rPr lang="en-US" baseline="-25000" dirty="0">
                <a:latin typeface="Times New Roman" pitchFamily="18" charset="0"/>
                <a:cs typeface="Times New Roman" pitchFamily="18" charset="0"/>
              </a:rPr>
            </a:br>
            <a:endParaRPr lang="es-MX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EE9B42-FA52-4CDF-942D-14C2967A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3429001"/>
            <a:ext cx="4191000" cy="2697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 algn="ctr">
              <a:buNone/>
              <a:defRPr/>
            </a:pPr>
            <a:r>
              <a:rPr lang="en-US" sz="9600" dirty="0"/>
              <a:t>0</a:t>
            </a:r>
            <a:endParaRPr lang="es-MX" sz="9600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A8815A5-DB1D-44CF-A41F-ACCE46788F7D}"/>
              </a:ext>
            </a:extLst>
          </p:cNvPr>
          <p:cNvSpPr/>
          <p:nvPr/>
        </p:nvSpPr>
        <p:spPr>
          <a:xfrm rot="17464571">
            <a:off x="2352676" y="2192338"/>
            <a:ext cx="3125787" cy="163353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93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E0DA-0713-4C57-AE58-D6B70385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4(g)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2(g)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2(g)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+ 2H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(g)</a:t>
            </a:r>
            <a:br>
              <a:rPr lang="en-US" baseline="-25000" dirty="0">
                <a:latin typeface="Times New Roman" pitchFamily="18" charset="0"/>
                <a:cs typeface="Times New Roman" pitchFamily="18" charset="0"/>
              </a:rPr>
            </a:br>
            <a:endParaRPr lang="es-MX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C78DCD-3ED1-4C08-B1F1-0BEFA733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3429001"/>
            <a:ext cx="4191000" cy="2697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 algn="ctr">
              <a:buNone/>
              <a:defRPr/>
            </a:pPr>
            <a:r>
              <a:rPr lang="en-US" sz="9600" dirty="0"/>
              <a:t>+4</a:t>
            </a:r>
            <a:endParaRPr lang="es-MX" sz="9600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3E2B9EE4-C308-476D-B0A4-4464D49ECDA3}"/>
              </a:ext>
            </a:extLst>
          </p:cNvPr>
          <p:cNvSpPr/>
          <p:nvPr/>
        </p:nvSpPr>
        <p:spPr>
          <a:xfrm rot="17464571">
            <a:off x="5092700" y="1738313"/>
            <a:ext cx="1855788" cy="1217612"/>
          </a:xfrm>
          <a:prstGeom prst="rightArrow">
            <a:avLst>
              <a:gd name="adj1" fmla="val 50000"/>
              <a:gd name="adj2" fmla="val 3643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60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5E804B-F560-4A74-93D6-F40AAD1C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3429001"/>
            <a:ext cx="4191000" cy="2697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 algn="ctr">
              <a:buNone/>
              <a:defRPr/>
            </a:pPr>
            <a:r>
              <a:rPr lang="en-US" sz="9600" dirty="0"/>
              <a:t>+2</a:t>
            </a:r>
            <a:endParaRPr lang="es-MX" sz="9600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F2508C5C-2FFB-45B7-9053-D35632AA263A}"/>
              </a:ext>
            </a:extLst>
          </p:cNvPr>
          <p:cNvSpPr/>
          <p:nvPr/>
        </p:nvSpPr>
        <p:spPr>
          <a:xfrm rot="17464571">
            <a:off x="1421608" y="1391445"/>
            <a:ext cx="1855787" cy="1216025"/>
          </a:xfrm>
          <a:prstGeom prst="rightArrow">
            <a:avLst>
              <a:gd name="adj1" fmla="val 50000"/>
              <a:gd name="adj2" fmla="val 3643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1508" name="TextBox 2">
            <a:extLst>
              <a:ext uri="{FF2B5EF4-FFF2-40B4-BE49-F238E27FC236}">
                <a16:creationId xmlns:a16="http://schemas.microsoft.com/office/drawing/2014/main" id="{67FCE112-9BA4-4C73-94F5-EB9CF59B1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7988"/>
            <a:ext cx="7696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PbS(s) + 3O</a:t>
            </a:r>
            <a:r>
              <a:rPr lang="en-US" altLang="en-US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2PbO(s) + 2SO</a:t>
            </a:r>
            <a:r>
              <a:rPr lang="en-US" altLang="en-US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8070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CCC4-F7CE-4C4F-88B7-46F23A91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0" y="57785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err="1"/>
              <a:t>PbS</a:t>
            </a:r>
            <a:r>
              <a:rPr lang="en-US" dirty="0"/>
              <a:t>(s) + 3O</a:t>
            </a:r>
            <a:r>
              <a:rPr lang="en-US" baseline="-25000" dirty="0"/>
              <a:t>2</a:t>
            </a:r>
            <a:r>
              <a:rPr lang="en-US" dirty="0"/>
              <a:t>(g)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2PbO(s) + 2SO</a:t>
            </a:r>
            <a:r>
              <a:rPr lang="en-US" baseline="-25000" dirty="0"/>
              <a:t>2</a:t>
            </a:r>
            <a:r>
              <a:rPr lang="en-US" dirty="0"/>
              <a:t>(g)</a:t>
            </a:r>
            <a:br>
              <a:rPr lang="es-MX" dirty="0"/>
            </a:br>
            <a:b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s-MX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8BA6F9-1851-4723-AE32-D718E5D74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3429001"/>
            <a:ext cx="4191000" cy="2697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 algn="ctr">
              <a:buNone/>
              <a:defRPr/>
            </a:pPr>
            <a:r>
              <a:rPr lang="en-US" sz="9600" dirty="0"/>
              <a:t>+4</a:t>
            </a:r>
            <a:endParaRPr lang="es-MX" sz="9600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5E2C7DA1-E6B5-4FC2-9912-CE9B51C974FF}"/>
              </a:ext>
            </a:extLst>
          </p:cNvPr>
          <p:cNvSpPr/>
          <p:nvPr/>
        </p:nvSpPr>
        <p:spPr>
          <a:xfrm rot="17464571">
            <a:off x="7187408" y="1391445"/>
            <a:ext cx="1855787" cy="1216025"/>
          </a:xfrm>
          <a:prstGeom prst="rightArrow">
            <a:avLst>
              <a:gd name="adj1" fmla="val 50000"/>
              <a:gd name="adj2" fmla="val 3643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95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A4FFBCC9-3D49-4D9E-A3B2-148FBFB1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Is K oxidized or reduced?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FF52F777-A159-4A45-9699-122A31436C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1295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6000"/>
              <a:t>2K + Cl</a:t>
            </a:r>
            <a:r>
              <a:rPr lang="en-US" altLang="en-US" sz="6000" baseline="-25000"/>
              <a:t>2</a:t>
            </a:r>
            <a:r>
              <a:rPr lang="en-US" altLang="en-US" sz="6000"/>
              <a:t> </a:t>
            </a:r>
            <a:r>
              <a:rPr lang="en-US" altLang="en-US" sz="6000">
                <a:sym typeface="Wingdings" panose="05000000000000000000" pitchFamily="2" charset="2"/>
              </a:rPr>
              <a:t></a:t>
            </a:r>
            <a:r>
              <a:rPr lang="en-US" altLang="en-US" sz="6000"/>
              <a:t> 2K</a:t>
            </a:r>
            <a:r>
              <a:rPr lang="en-US" altLang="en-US" sz="6000" baseline="30000"/>
              <a:t>+</a:t>
            </a:r>
            <a:r>
              <a:rPr lang="en-US" altLang="en-US" sz="6000"/>
              <a:t> + 2Cl</a:t>
            </a:r>
            <a:r>
              <a:rPr lang="en-US" altLang="en-US" sz="6000" baseline="30000"/>
              <a:t>-</a:t>
            </a:r>
            <a:endParaRPr lang="en-US" altLang="en-US" sz="6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36D489-7197-447D-9E29-5613E6425628}"/>
              </a:ext>
            </a:extLst>
          </p:cNvPr>
          <p:cNvSpPr/>
          <p:nvPr/>
        </p:nvSpPr>
        <p:spPr>
          <a:xfrm>
            <a:off x="4800600" y="3886200"/>
            <a:ext cx="5181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dirty="0"/>
              <a:t>Oxidized</a:t>
            </a:r>
            <a:endParaRPr lang="es-MX" sz="9600" dirty="0"/>
          </a:p>
        </p:txBody>
      </p:sp>
      <p:sp>
        <p:nvSpPr>
          <p:cNvPr id="6" name="SMARTInkShape-22">
            <a:extLst>
              <a:ext uri="{FF2B5EF4-FFF2-40B4-BE49-F238E27FC236}">
                <a16:creationId xmlns:a16="http://schemas.microsoft.com/office/drawing/2014/main" id="{8DCC3890-9552-4E64-B6C1-A07B5A75385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476500" y="2606676"/>
            <a:ext cx="7938" cy="1"/>
          </a:xfrm>
          <a:custGeom>
            <a:avLst/>
            <a:gdLst/>
            <a:ahLst/>
            <a:cxnLst/>
            <a:rect l="0" t="0" r="0" b="0"/>
            <a:pathLst>
              <a:path w="7938" h="1">
                <a:moveTo>
                  <a:pt x="0" y="0"/>
                </a:moveTo>
                <a:lnTo>
                  <a:pt x="0" y="0"/>
                </a:lnTo>
                <a:lnTo>
                  <a:pt x="7937" y="0"/>
                </a:lnTo>
              </a:path>
            </a:pathLst>
          </a:custGeom>
          <a:ln w="19050">
            <a:solidFill>
              <a:srgbClr val="E6E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D44B0DE5-49CC-4ED4-A6C1-DA1EABB6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Is Br oxidized or reduced?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7476EFC-8762-4160-ADE5-CB48A8971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5400"/>
              <a:t>2Al(</a:t>
            </a:r>
            <a:r>
              <a:rPr lang="en-US" altLang="en-US" sz="5400" i="1"/>
              <a:t>s</a:t>
            </a:r>
            <a:r>
              <a:rPr lang="en-US" altLang="en-US" sz="5400"/>
              <a:t>) + 3Br</a:t>
            </a:r>
            <a:r>
              <a:rPr lang="en-US" altLang="en-US" sz="5400" baseline="-25000"/>
              <a:t>2</a:t>
            </a:r>
            <a:r>
              <a:rPr lang="en-US" altLang="en-US" sz="5400"/>
              <a:t>(</a:t>
            </a:r>
            <a:r>
              <a:rPr lang="en-US" altLang="en-US" sz="5400" i="1"/>
              <a:t>l</a:t>
            </a:r>
            <a:r>
              <a:rPr lang="en-US" altLang="en-US" sz="5400"/>
              <a:t>) </a:t>
            </a:r>
            <a:r>
              <a:rPr lang="en-US" altLang="en-US" sz="5400">
                <a:sym typeface="Wingdings" panose="05000000000000000000" pitchFamily="2" charset="2"/>
              </a:rPr>
              <a:t></a:t>
            </a:r>
            <a:r>
              <a:rPr lang="en-US" altLang="en-US" sz="5400"/>
              <a:t> 2AlBr</a:t>
            </a:r>
            <a:r>
              <a:rPr lang="en-US" altLang="en-US" sz="5400" baseline="-25000"/>
              <a:t>3</a:t>
            </a:r>
            <a:r>
              <a:rPr lang="en-US" altLang="en-US" sz="5400"/>
              <a:t>(</a:t>
            </a:r>
            <a:r>
              <a:rPr lang="en-US" altLang="en-US" sz="5400" i="1"/>
              <a:t>s</a:t>
            </a:r>
            <a:r>
              <a:rPr lang="en-US" altLang="en-US" sz="5400"/>
              <a:t>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8B5B53-C79E-490B-BEB5-7A61C789DF21}"/>
              </a:ext>
            </a:extLst>
          </p:cNvPr>
          <p:cNvSpPr/>
          <p:nvPr/>
        </p:nvSpPr>
        <p:spPr>
          <a:xfrm>
            <a:off x="4800600" y="3886200"/>
            <a:ext cx="5181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dirty="0"/>
              <a:t>Reduced</a:t>
            </a:r>
            <a:endParaRPr lang="es-MX" sz="9600" dirty="0"/>
          </a:p>
        </p:txBody>
      </p:sp>
    </p:spTree>
    <p:extLst>
      <p:ext uri="{BB962C8B-B14F-4D97-AF65-F5344CB8AC3E}">
        <p14:creationId xmlns:p14="http://schemas.microsoft.com/office/powerpoint/2010/main" val="392874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F937426A-B4C6-4D40-96A7-2CCDE27D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Is  Mg oxidized or reduced?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658A09F-7BF8-4BE5-8DB2-31F233BF8F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u="sng"/>
              <a:t>Mg</a:t>
            </a:r>
            <a:r>
              <a:rPr lang="en-US" altLang="en-US" sz="4800"/>
              <a:t> + 2 HCl </a:t>
            </a:r>
            <a:r>
              <a:rPr lang="en-US" altLang="en-US" sz="4800">
                <a:sym typeface="Wingdings" panose="05000000000000000000" pitchFamily="2" charset="2"/>
              </a:rPr>
              <a:t></a:t>
            </a:r>
            <a:r>
              <a:rPr lang="en-US" altLang="en-US" sz="4800"/>
              <a:t> </a:t>
            </a:r>
            <a:r>
              <a:rPr lang="en-US" altLang="en-US" sz="4800" u="sng"/>
              <a:t>Mg</a:t>
            </a:r>
            <a:r>
              <a:rPr lang="en-US" altLang="en-US" sz="4800"/>
              <a:t>Cl</a:t>
            </a:r>
            <a:r>
              <a:rPr lang="en-US" altLang="en-US" sz="4800" baseline="-25000"/>
              <a:t>2</a:t>
            </a:r>
            <a:r>
              <a:rPr lang="en-US" altLang="en-US" sz="4800"/>
              <a:t> + H</a:t>
            </a:r>
            <a:r>
              <a:rPr lang="en-US" altLang="en-US" sz="4800" baseline="-25000"/>
              <a:t>2</a:t>
            </a:r>
            <a:endParaRPr lang="en-US" altLang="en-US" sz="4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D8C002-EB60-4AC4-BE9B-9F6729EB3AFE}"/>
              </a:ext>
            </a:extLst>
          </p:cNvPr>
          <p:cNvSpPr/>
          <p:nvPr/>
        </p:nvSpPr>
        <p:spPr>
          <a:xfrm>
            <a:off x="4800600" y="3886200"/>
            <a:ext cx="5181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dirty="0"/>
              <a:t>Oxidized</a:t>
            </a:r>
            <a:endParaRPr lang="es-MX" sz="9600" dirty="0"/>
          </a:p>
        </p:txBody>
      </p:sp>
    </p:spTree>
    <p:extLst>
      <p:ext uri="{BB962C8B-B14F-4D97-AF65-F5344CB8AC3E}">
        <p14:creationId xmlns:p14="http://schemas.microsoft.com/office/powerpoint/2010/main" val="10026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E730AD7B-815A-4770-8CAB-6DB5E5C131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0" y="1219200"/>
            <a:ext cx="5791200" cy="1752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Chemistry 1</a:t>
            </a:r>
            <a:br>
              <a:rPr lang="en-US" altLang="en-US"/>
            </a:br>
            <a:r>
              <a:rPr lang="en-US" altLang="en-US"/>
              <a:t>Unit 16 Chapter19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9F2DA5C-14B2-4230-8636-ACF364D7D5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858000" cy="1600200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Oxidation Reduction Reactions and Electrochemistry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723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DA68142-2243-4367-BF02-C66708ADB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77813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b="1"/>
              <a:t>EXAMPLE:</a:t>
            </a:r>
            <a:r>
              <a:rPr lang="en-US" altLang="en-US" sz="3800"/>
              <a:t>  </a:t>
            </a:r>
            <a:r>
              <a:rPr lang="en-US" altLang="en-US" sz="2800"/>
              <a:t>Give the oxidation states of each element in the following molecules: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145417" name="Text Box 9">
            <a:extLst>
              <a:ext uri="{FF2B5EF4-FFF2-40B4-BE49-F238E27FC236}">
                <a16:creationId xmlns:a16="http://schemas.microsoft.com/office/drawing/2014/main" id="{24654DC7-ED54-4A5E-B4DD-671F91BFB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633161"/>
            <a:ext cx="72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45418" name="Text Box 10">
            <a:extLst>
              <a:ext uri="{FF2B5EF4-FFF2-40B4-BE49-F238E27FC236}">
                <a16:creationId xmlns:a16="http://schemas.microsoft.com/office/drawing/2014/main" id="{5922A564-7CB2-49A7-919E-7FC219AC7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1615589"/>
            <a:ext cx="72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45416" name="Rectangle 8">
            <a:extLst>
              <a:ext uri="{FF2B5EF4-FFF2-40B4-BE49-F238E27FC236}">
                <a16:creationId xmlns:a16="http://schemas.microsoft.com/office/drawing/2014/main" id="{54DFFF81-659D-43AF-9F39-EF418CE02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124336"/>
            <a:ext cx="2667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 err="1">
                <a:latin typeface="Arial" panose="020B0604020202020204" pitchFamily="34" charset="0"/>
              </a:rPr>
              <a:t>HCl</a:t>
            </a:r>
            <a:r>
              <a:rPr lang="en-US" altLang="en-US" sz="6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3121DC3-B49B-47FE-A4D7-3387580FE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724" y="3545580"/>
            <a:ext cx="227177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P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r>
              <a:rPr lang="en-US" altLang="en-US" sz="6600" dirty="0">
                <a:latin typeface="Arial" panose="020B0604020202020204" pitchFamily="34" charset="0"/>
              </a:rPr>
              <a:t>O</a:t>
            </a:r>
            <a:r>
              <a:rPr lang="en-US" altLang="en-US" sz="6600" baseline="-25000" dirty="0">
                <a:latin typeface="Arial" panose="020B0604020202020204" pitchFamily="34" charset="0"/>
              </a:rPr>
              <a:t>5</a:t>
            </a:r>
            <a:r>
              <a:rPr lang="en-US" altLang="en-US" sz="6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020EF331-8041-4DC4-B8F3-3EEF7883C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49" y="3135080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+5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67CF3BD-F4E4-4C7E-9E02-2D72CEDF0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3135080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19FBEB61-AFD6-4291-B4A8-AC6EBFCCB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413" y="5105400"/>
            <a:ext cx="20040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H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r>
              <a:rPr lang="en-US" altLang="en-US" sz="6600" dirty="0">
                <a:latin typeface="Arial" panose="020B0604020202020204" pitchFamily="34" charset="0"/>
              </a:rPr>
              <a:t>O 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28445527-BF25-4B0D-B5C6-015BC55A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49" y="4663012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C4B4C227-00B5-4D2D-A253-755B00262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49" y="4772800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9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7" grpId="0"/>
      <p:bldP spid="145418" grpId="0"/>
      <p:bldP spid="145416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>
            <a:extLst>
              <a:ext uri="{FF2B5EF4-FFF2-40B4-BE49-F238E27FC236}">
                <a16:creationId xmlns:a16="http://schemas.microsoft.com/office/drawing/2014/main" id="{CDB596C7-1E5E-418F-A852-F9366899A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155" y="2214301"/>
            <a:ext cx="115768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O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endParaRPr lang="en-US" altLang="en-US" sz="6600" baseline="30000" dirty="0">
              <a:latin typeface="Arial" panose="020B0604020202020204" pitchFamily="34" charset="0"/>
            </a:endParaRPr>
          </a:p>
        </p:txBody>
      </p:sp>
      <p:sp>
        <p:nvSpPr>
          <p:cNvPr id="147462" name="Text Box 6">
            <a:extLst>
              <a:ext uri="{FF2B5EF4-FFF2-40B4-BE49-F238E27FC236}">
                <a16:creationId xmlns:a16="http://schemas.microsoft.com/office/drawing/2014/main" id="{0B50CD62-A2B2-448D-8399-9EDA6FB2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443" y="1793616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7464" name="Text Box 8">
            <a:extLst>
              <a:ext uri="{FF2B5EF4-FFF2-40B4-BE49-F238E27FC236}">
                <a16:creationId xmlns:a16="http://schemas.microsoft.com/office/drawing/2014/main" id="{56F9A0BC-A359-447C-82FE-0288A3C0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81297"/>
            <a:ext cx="25699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Free elements are always 0!</a:t>
            </a:r>
          </a:p>
        </p:txBody>
      </p:sp>
      <p:sp>
        <p:nvSpPr>
          <p:cNvPr id="147466" name="Rectangle 10">
            <a:extLst>
              <a:ext uri="{FF2B5EF4-FFF2-40B4-BE49-F238E27FC236}">
                <a16:creationId xmlns:a16="http://schemas.microsoft.com/office/drawing/2014/main" id="{3A68D116-AAEA-43F0-B80C-53753FEAD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031" y="3756122"/>
            <a:ext cx="2569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MnO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r>
              <a:rPr lang="en-US" altLang="en-US" sz="6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7467" name="Text Box 11">
            <a:extLst>
              <a:ext uri="{FF2B5EF4-FFF2-40B4-BE49-F238E27FC236}">
                <a16:creationId xmlns:a16="http://schemas.microsoft.com/office/drawing/2014/main" id="{7B815330-A74F-4580-940D-4F9B273F9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272174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47468" name="Text Box 12">
            <a:extLst>
              <a:ext uri="{FF2B5EF4-FFF2-40B4-BE49-F238E27FC236}">
                <a16:creationId xmlns:a16="http://schemas.microsoft.com/office/drawing/2014/main" id="{F2366961-47B5-436B-9DE2-0D7253CE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300" y="3304478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47471" name="Rectangle 15">
            <a:extLst>
              <a:ext uri="{FF2B5EF4-FFF2-40B4-BE49-F238E27FC236}">
                <a16:creationId xmlns:a16="http://schemas.microsoft.com/office/drawing/2014/main" id="{346E64B9-F90F-4EF1-9190-25DA2118D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370" y="5410200"/>
            <a:ext cx="327525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Na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r>
              <a:rPr lang="en-US" altLang="en-US" sz="6600" dirty="0">
                <a:latin typeface="Arial" panose="020B0604020202020204" pitchFamily="34" charset="0"/>
              </a:rPr>
              <a:t>SO</a:t>
            </a:r>
            <a:r>
              <a:rPr lang="en-US" altLang="en-US" sz="6600" baseline="-25000" dirty="0">
                <a:latin typeface="Arial" panose="020B0604020202020204" pitchFamily="34" charset="0"/>
              </a:rPr>
              <a:t>4</a:t>
            </a:r>
            <a:r>
              <a:rPr lang="en-US" altLang="en-US" sz="6600" baseline="300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7472" name="Text Box 16">
            <a:extLst>
              <a:ext uri="{FF2B5EF4-FFF2-40B4-BE49-F238E27FC236}">
                <a16:creationId xmlns:a16="http://schemas.microsoft.com/office/drawing/2014/main" id="{D7EBCA71-33CA-4EB2-8985-95112D40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938720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47473" name="Text Box 17">
            <a:extLst>
              <a:ext uri="{FF2B5EF4-FFF2-40B4-BE49-F238E27FC236}">
                <a16:creationId xmlns:a16="http://schemas.microsoft.com/office/drawing/2014/main" id="{883935FE-358E-4FF7-9AA9-AEEF5C06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930" y="4971465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+6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2CAA5170-15C4-4C45-ADFB-798D4B784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720" y="662106"/>
            <a:ext cx="205056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NH</a:t>
            </a:r>
            <a:r>
              <a:rPr lang="en-US" altLang="en-US" sz="6600" baseline="-25000" dirty="0">
                <a:latin typeface="Arial" panose="020B0604020202020204" pitchFamily="34" charset="0"/>
              </a:rPr>
              <a:t>4</a:t>
            </a:r>
            <a:r>
              <a:rPr lang="en-US" altLang="en-US" sz="6600" baseline="30000" dirty="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C5FD3F1E-C919-46B5-B5BA-1E222FE9D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4822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939A16C6-F465-4728-AB89-616A2E9AE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598" y="224822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-3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057F3A8C-49C8-4609-AD1E-527D23A53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974778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217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2" grpId="0"/>
      <p:bldP spid="147464" grpId="0"/>
      <p:bldP spid="147466" grpId="0"/>
      <p:bldP spid="147467" grpId="0"/>
      <p:bldP spid="147468" grpId="0"/>
      <p:bldP spid="147472" grpId="0"/>
      <p:bldP spid="147473" grpId="0"/>
      <p:bldP spid="17" grpId="0"/>
      <p:bldP spid="18" grpId="0"/>
      <p:bldP spid="19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>
            <a:extLst>
              <a:ext uri="{FF2B5EF4-FFF2-40B4-BE49-F238E27FC236}">
                <a16:creationId xmlns:a16="http://schemas.microsoft.com/office/drawing/2014/main" id="{99279A9F-9A91-4E22-8920-0830EE09D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123" y="914400"/>
            <a:ext cx="247375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AlPO</a:t>
            </a:r>
            <a:r>
              <a:rPr lang="en-US" altLang="en-US" sz="6600" baseline="-25000" dirty="0">
                <a:latin typeface="Arial" panose="020B0604020202020204" pitchFamily="34" charset="0"/>
              </a:rPr>
              <a:t>4</a:t>
            </a:r>
            <a:endParaRPr lang="en-US" altLang="en-US" sz="6600" baseline="30000" dirty="0">
              <a:latin typeface="Arial" panose="020B0604020202020204" pitchFamily="34" charset="0"/>
            </a:endParaRPr>
          </a:p>
        </p:txBody>
      </p:sp>
      <p:sp>
        <p:nvSpPr>
          <p:cNvPr id="148487" name="Rectangle 7">
            <a:extLst>
              <a:ext uri="{FF2B5EF4-FFF2-40B4-BE49-F238E27FC236}">
                <a16:creationId xmlns:a16="http://schemas.microsoft.com/office/drawing/2014/main" id="{EC7B4FE7-E7B4-46A2-963F-602D3E553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821" y="2933700"/>
            <a:ext cx="365035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Ca(OH)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r>
              <a:rPr lang="en-US" altLang="en-US" sz="6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8488" name="Text Box 8">
            <a:extLst>
              <a:ext uri="{FF2B5EF4-FFF2-40B4-BE49-F238E27FC236}">
                <a16:creationId xmlns:a16="http://schemas.microsoft.com/office/drawing/2014/main" id="{BC02C29E-48CB-45CC-A0F0-EA3E5DA32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216" y="45720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48489" name="Text Box 9">
            <a:extLst>
              <a:ext uri="{FF2B5EF4-FFF2-40B4-BE49-F238E27FC236}">
                <a16:creationId xmlns:a16="http://schemas.microsoft.com/office/drawing/2014/main" id="{89D6EAF7-B93E-4885-835B-6036252B9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135" y="2489753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48490" name="Text Box 10">
            <a:extLst>
              <a:ext uri="{FF2B5EF4-FFF2-40B4-BE49-F238E27FC236}">
                <a16:creationId xmlns:a16="http://schemas.microsoft.com/office/drawing/2014/main" id="{28EBC4FF-9374-412B-98DE-C24661836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847" y="2509344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48491" name="Text Box 11">
            <a:extLst>
              <a:ext uri="{FF2B5EF4-FFF2-40B4-BE49-F238E27FC236}">
                <a16:creationId xmlns:a16="http://schemas.microsoft.com/office/drawing/2014/main" id="{056D60FB-0FA2-4C26-9903-95E367BF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035" y="45720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+3</a:t>
            </a:r>
          </a:p>
        </p:txBody>
      </p:sp>
      <p:sp>
        <p:nvSpPr>
          <p:cNvPr id="148492" name="Text Box 12">
            <a:extLst>
              <a:ext uri="{FF2B5EF4-FFF2-40B4-BE49-F238E27FC236}">
                <a16:creationId xmlns:a16="http://schemas.microsoft.com/office/drawing/2014/main" id="{4782652F-96EF-4CE9-AB95-3FFABB3CB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57201"/>
            <a:ext cx="91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+5</a:t>
            </a:r>
          </a:p>
        </p:txBody>
      </p:sp>
      <p:sp>
        <p:nvSpPr>
          <p:cNvPr id="148493" name="Text Box 13">
            <a:extLst>
              <a:ext uri="{FF2B5EF4-FFF2-40B4-BE49-F238E27FC236}">
                <a16:creationId xmlns:a16="http://schemas.microsoft.com/office/drawing/2014/main" id="{2F909251-5902-44A0-A17E-E6282F01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79597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EF61503-12AF-4C5A-9AE0-208C8F38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204" y="5181600"/>
            <a:ext cx="183159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600" dirty="0">
                <a:latin typeface="Arial" panose="020B0604020202020204" pitchFamily="34" charset="0"/>
              </a:rPr>
              <a:t>TiO</a:t>
            </a:r>
            <a:r>
              <a:rPr lang="en-US" altLang="en-US" sz="6600" baseline="-25000" dirty="0">
                <a:latin typeface="Arial" panose="020B0604020202020204" pitchFamily="34" charset="0"/>
              </a:rPr>
              <a:t>2</a:t>
            </a:r>
            <a:endParaRPr lang="en-US" altLang="en-US" sz="6600" baseline="30000" dirty="0">
              <a:latin typeface="Arial" panose="020B0604020202020204" pitchFamily="34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797643B6-84EC-4547-A541-7E3FF4B80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122" y="4631348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9879B4D-AAD2-497F-B938-A97E4132D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174" y="461147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+4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9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/>
      <p:bldP spid="148487" grpId="0"/>
      <p:bldP spid="148488" grpId="0"/>
      <p:bldP spid="148489" grpId="0"/>
      <p:bldP spid="148490" grpId="0"/>
      <p:bldP spid="148491" grpId="0"/>
      <p:bldP spid="148492" grpId="0"/>
      <p:bldP spid="14849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247DA0-D39F-4FAC-B9EC-018C6C2A9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50" y="192088"/>
            <a:ext cx="7429500" cy="1477962"/>
          </a:xfrm>
        </p:spPr>
        <p:txBody>
          <a:bodyPr/>
          <a:lstStyle/>
          <a:p>
            <a:pPr algn="ctr">
              <a:defRPr/>
            </a:pPr>
            <a:r>
              <a:rPr lang="en-US" altLang="en-US" b="1" dirty="0"/>
              <a:t>Oxidation Reduction Reactions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52E39DF-BCAA-4166-92C5-39B122A0F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54176"/>
            <a:ext cx="8534400" cy="3541713"/>
          </a:xfrm>
        </p:spPr>
        <p:txBody>
          <a:bodyPr/>
          <a:lstStyle/>
          <a:p>
            <a:pPr eaLnBrk="1" hangingPunct="1"/>
            <a:r>
              <a:rPr lang="en-US" altLang="en-US" b="1" u="sng"/>
              <a:t>Oxidation-reduction reactions</a:t>
            </a:r>
            <a:r>
              <a:rPr lang="en-US" altLang="en-US"/>
              <a:t>- chemical changes that occur when </a:t>
            </a:r>
            <a:r>
              <a:rPr lang="en-US" altLang="en-US">
                <a:solidFill>
                  <a:srgbClr val="FFFF00"/>
                </a:solidFill>
              </a:rPr>
              <a:t>electrons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US" altLang="en-US"/>
              <a:t>are </a:t>
            </a:r>
            <a:r>
              <a:rPr lang="en-US" altLang="en-US">
                <a:solidFill>
                  <a:srgbClr val="FFFF00"/>
                </a:solidFill>
              </a:rPr>
              <a:t>transferred</a:t>
            </a:r>
            <a:r>
              <a:rPr lang="en-US" altLang="en-US"/>
              <a:t> between reactants.</a:t>
            </a:r>
          </a:p>
          <a:p>
            <a:pPr eaLnBrk="1" hangingPunct="1"/>
            <a:r>
              <a:rPr lang="en-US" altLang="en-US"/>
              <a:t>Also called </a:t>
            </a:r>
            <a:r>
              <a:rPr lang="en-US" altLang="en-US" u="sng">
                <a:solidFill>
                  <a:srgbClr val="00B0F0"/>
                </a:solidFill>
              </a:rPr>
              <a:t>REDOX</a:t>
            </a:r>
            <a:r>
              <a:rPr lang="en-US" altLang="en-US"/>
              <a:t> reactions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766D52D0-DACC-47B1-9FC5-C50F4AB80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79839"/>
            <a:ext cx="44196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097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>
            <a:extLst>
              <a:ext uri="{FF2B5EF4-FFF2-40B4-BE49-F238E27FC236}">
                <a16:creationId xmlns:a16="http://schemas.microsoft.com/office/drawing/2014/main" id="{814E9EB0-7587-4E9B-8DA6-3A9F24C8F3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1752600"/>
            <a:ext cx="7696200" cy="43434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altLang="en-US" b="1" u="sng" dirty="0"/>
              <a:t>Oxidation </a:t>
            </a: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dirty="0"/>
              <a:t>Modern definition -  </a:t>
            </a:r>
            <a:r>
              <a:rPr lang="en-US" altLang="en-US" b="1" dirty="0"/>
              <a:t>loss of electrons </a:t>
            </a: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dirty="0"/>
              <a:t>Examples:</a:t>
            </a:r>
          </a:p>
          <a:p>
            <a:pPr marL="0" indent="0">
              <a:buNone/>
              <a:defRPr/>
            </a:pPr>
            <a:r>
              <a:rPr lang="en-US" altLang="en-US" dirty="0"/>
              <a:t>4Fe + 3O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2Fe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3</a:t>
            </a:r>
            <a:r>
              <a:rPr lang="en-US" altLang="en-US" dirty="0"/>
              <a:t>     (</a:t>
            </a:r>
            <a:r>
              <a:rPr lang="en-US" altLang="en-US" dirty="0">
                <a:solidFill>
                  <a:srgbClr val="0070C0"/>
                </a:solidFill>
              </a:rPr>
              <a:t>rusting of iron</a:t>
            </a:r>
            <a:r>
              <a:rPr lang="en-US" altLang="en-US" dirty="0"/>
              <a:t>)</a:t>
            </a:r>
          </a:p>
          <a:p>
            <a:pPr marL="0" indent="0">
              <a:buNone/>
              <a:defRPr/>
            </a:pPr>
            <a:r>
              <a:rPr lang="en-US" altLang="en-US" dirty="0"/>
              <a:t>C + O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CO</a:t>
            </a:r>
            <a:r>
              <a:rPr lang="en-US" altLang="en-US" baseline="-25000" dirty="0"/>
              <a:t>2</a:t>
            </a:r>
            <a:r>
              <a:rPr lang="en-US" altLang="en-US" dirty="0"/>
              <a:t>    (burning of carbon)</a:t>
            </a:r>
          </a:p>
          <a:p>
            <a:pPr marL="0" indent="0">
              <a:buNone/>
              <a:defRPr/>
            </a:pP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/>
              <a:t>H</a:t>
            </a:r>
            <a:r>
              <a:rPr lang="en-US" altLang="en-US" baseline="-25000" dirty="0"/>
              <a:t>5</a:t>
            </a:r>
            <a:r>
              <a:rPr lang="en-US" altLang="en-US" dirty="0"/>
              <a:t>OH + 3O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 2CO</a:t>
            </a:r>
            <a:r>
              <a:rPr lang="en-US" altLang="en-US" baseline="-25000" dirty="0"/>
              <a:t>2</a:t>
            </a:r>
            <a:r>
              <a:rPr lang="en-US" altLang="en-US" dirty="0"/>
              <a:t> + 3H</a:t>
            </a:r>
            <a:r>
              <a:rPr lang="en-US" altLang="en-US" baseline="-25000" dirty="0"/>
              <a:t>2</a:t>
            </a:r>
            <a:r>
              <a:rPr lang="en-US" altLang="en-US" dirty="0"/>
              <a:t>O (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burning</a:t>
            </a:r>
            <a:r>
              <a:rPr lang="en-US" altLang="en-US" dirty="0"/>
              <a:t> of ethanol)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B69A46-A71B-4EF8-94C0-DA6075376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400" b="1" kern="0" dirty="0">
                <a:latin typeface="+mj-lt"/>
                <a:ea typeface="+mj-ea"/>
                <a:cs typeface="+mj-cs"/>
              </a:rPr>
              <a:t>Oxidation Reduction Reactions</a:t>
            </a:r>
            <a:endParaRPr lang="en-US" sz="5400" kern="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817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9BB33A03-E718-4984-83F3-59118C00F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50" y="228601"/>
            <a:ext cx="7429500" cy="1477963"/>
          </a:xfrm>
        </p:spPr>
        <p:txBody>
          <a:bodyPr/>
          <a:lstStyle/>
          <a:p>
            <a:pPr algn="ctr">
              <a:defRPr/>
            </a:pPr>
            <a:r>
              <a:rPr lang="en-US" altLang="en-US" b="1" dirty="0"/>
              <a:t>Oxidation Reduction Reactions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1125F-2169-43D0-B2DE-2DEE72410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524000"/>
            <a:ext cx="8229600" cy="46482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altLang="en-US" sz="3200" b="1" u="sng" dirty="0"/>
              <a:t>Reduction</a:t>
            </a:r>
            <a:endParaRPr lang="en-US" altLang="en-US" sz="3200" dirty="0"/>
          </a:p>
          <a:p>
            <a:pPr marL="0" indent="0">
              <a:buNone/>
              <a:defRPr/>
            </a:pPr>
            <a:r>
              <a:rPr lang="en-US" altLang="en-US" sz="3200" dirty="0"/>
              <a:t>   Modern definition - </a:t>
            </a:r>
            <a:r>
              <a:rPr lang="en-US" altLang="en-US" sz="3200" b="1" dirty="0"/>
              <a:t>gain of electrons </a:t>
            </a:r>
            <a:endParaRPr lang="en-US" altLang="en-US" sz="3200" dirty="0"/>
          </a:p>
          <a:p>
            <a:pPr marL="0" indent="0">
              <a:buNone/>
              <a:defRPr/>
            </a:pPr>
            <a:r>
              <a:rPr lang="en-US" altLang="en-US" sz="3200" dirty="0"/>
              <a:t>                   2Fe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  <a:r>
              <a:rPr lang="en-US" altLang="en-US" sz="3200" baseline="-25000" dirty="0"/>
              <a:t>3</a:t>
            </a:r>
            <a:r>
              <a:rPr lang="en-US" altLang="en-US" sz="3200" dirty="0"/>
              <a:t> + 3C </a:t>
            </a:r>
            <a:r>
              <a:rPr lang="en-US" altLang="en-US" sz="3200" dirty="0">
                <a:sym typeface="Wingdings" pitchFamily="2" charset="2"/>
              </a:rPr>
              <a:t></a:t>
            </a:r>
            <a:r>
              <a:rPr lang="en-US" altLang="en-US" sz="3200" dirty="0"/>
              <a:t> 4Fe + CO</a:t>
            </a:r>
            <a:r>
              <a:rPr lang="en-US" altLang="en-US" sz="3200" baseline="-25000" dirty="0"/>
              <a:t>2</a:t>
            </a:r>
            <a:endParaRPr lang="en-US" altLang="en-US" sz="3200" dirty="0"/>
          </a:p>
          <a:p>
            <a:pPr marL="0" indent="0">
              <a:buNone/>
              <a:defRPr/>
            </a:pPr>
            <a:r>
              <a:rPr lang="en-US" altLang="en-US" sz="3200" dirty="0"/>
              <a:t>Oxidation and reduction </a:t>
            </a:r>
            <a:r>
              <a:rPr lang="en-US" altLang="en-US" sz="3200" u="sng" dirty="0"/>
              <a:t>always</a:t>
            </a:r>
            <a:r>
              <a:rPr lang="en-US" altLang="en-US" sz="3200" dirty="0"/>
              <a:t> occur simultaneously.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One process cannot occur without the other.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4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>
            <a:extLst>
              <a:ext uri="{FF2B5EF4-FFF2-40B4-BE49-F238E27FC236}">
                <a16:creationId xmlns:a16="http://schemas.microsoft.com/office/drawing/2014/main" id="{E57C238E-60FD-45A2-9573-9E238CE413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600201"/>
            <a:ext cx="2133600" cy="4530725"/>
          </a:xfrm>
          <a:ln w="25400" cap="rnd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O</a:t>
            </a:r>
            <a:r>
              <a:rPr lang="en-US" altLang="en-US" sz="3200"/>
              <a:t>xidation</a:t>
            </a: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I</a:t>
            </a:r>
            <a:r>
              <a:rPr lang="en-US" altLang="en-US" sz="3200"/>
              <a:t>s</a:t>
            </a: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L</a:t>
            </a:r>
            <a:r>
              <a:rPr lang="en-US" altLang="en-US" sz="3200"/>
              <a:t>osing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R</a:t>
            </a:r>
            <a:r>
              <a:rPr lang="en-US" altLang="en-US" sz="3200"/>
              <a:t>eduction</a:t>
            </a: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I</a:t>
            </a:r>
            <a:r>
              <a:rPr lang="en-US" altLang="en-US" sz="3200"/>
              <a:t>s</a:t>
            </a: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G</a:t>
            </a:r>
            <a:r>
              <a:rPr lang="en-US" altLang="en-US" sz="3200"/>
              <a:t>aining</a:t>
            </a:r>
          </a:p>
        </p:txBody>
      </p:sp>
      <p:sp>
        <p:nvSpPr>
          <p:cNvPr id="142340" name="Text Box 4">
            <a:extLst>
              <a:ext uri="{FF2B5EF4-FFF2-40B4-BE49-F238E27FC236}">
                <a16:creationId xmlns:a16="http://schemas.microsoft.com/office/drawing/2014/main" id="{D8875FD6-DEFF-4A30-B347-B924B73C4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1776413"/>
            <a:ext cx="5486400" cy="1827212"/>
          </a:xfrm>
          <a:prstGeom prst="rect">
            <a:avLst/>
          </a:prstGeom>
          <a:noFill/>
          <a:ln w="25400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LEO</a:t>
            </a:r>
            <a:r>
              <a:rPr lang="en-US" altLang="en-US" sz="2800">
                <a:latin typeface="Arial" panose="020B0604020202020204" pitchFamily="34" charset="0"/>
              </a:rPr>
              <a:t> (</a:t>
            </a:r>
            <a:r>
              <a:rPr lang="en-US" altLang="en-US" sz="2800" b="1" u="sng">
                <a:latin typeface="Arial" panose="020B0604020202020204" pitchFamily="34" charset="0"/>
              </a:rPr>
              <a:t>L</a:t>
            </a:r>
            <a:r>
              <a:rPr lang="en-US" altLang="en-US" sz="2800">
                <a:latin typeface="Arial" panose="020B0604020202020204" pitchFamily="34" charset="0"/>
              </a:rPr>
              <a:t>ose </a:t>
            </a:r>
            <a:r>
              <a:rPr lang="en-US" altLang="en-US" sz="2800" b="1" u="sng">
                <a:latin typeface="Arial" panose="020B0604020202020204" pitchFamily="34" charset="0"/>
              </a:rPr>
              <a:t>E</a:t>
            </a:r>
            <a:r>
              <a:rPr lang="en-US" altLang="en-US" sz="2800">
                <a:latin typeface="Arial" panose="020B0604020202020204" pitchFamily="34" charset="0"/>
              </a:rPr>
              <a:t>lectrons-</a:t>
            </a:r>
            <a:r>
              <a:rPr lang="en-US" altLang="en-US" sz="2800" b="1" u="sng">
                <a:latin typeface="Arial" panose="020B0604020202020204" pitchFamily="34" charset="0"/>
              </a:rPr>
              <a:t>O</a:t>
            </a:r>
            <a:r>
              <a:rPr lang="en-US" altLang="en-US" sz="2800">
                <a:latin typeface="Arial" panose="020B0604020202020204" pitchFamily="34" charset="0"/>
              </a:rPr>
              <a:t>xidation)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 the lion goes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GER</a:t>
            </a:r>
            <a:r>
              <a:rPr lang="en-US" altLang="en-US" sz="2800">
                <a:latin typeface="Arial" panose="020B0604020202020204" pitchFamily="34" charset="0"/>
              </a:rPr>
              <a:t> (</a:t>
            </a:r>
            <a:r>
              <a:rPr lang="en-US" altLang="en-US" sz="2800" b="1" u="sng">
                <a:latin typeface="Arial" panose="020B0604020202020204" pitchFamily="34" charset="0"/>
              </a:rPr>
              <a:t>G</a:t>
            </a:r>
            <a:r>
              <a:rPr lang="en-US" altLang="en-US" sz="2800">
                <a:latin typeface="Arial" panose="020B0604020202020204" pitchFamily="34" charset="0"/>
              </a:rPr>
              <a:t>ain </a:t>
            </a:r>
            <a:r>
              <a:rPr lang="en-US" altLang="en-US" sz="2800" b="1" u="sng">
                <a:latin typeface="Arial" panose="020B0604020202020204" pitchFamily="34" charset="0"/>
              </a:rPr>
              <a:t>E</a:t>
            </a:r>
            <a:r>
              <a:rPr lang="en-US" altLang="en-US" sz="2800">
                <a:latin typeface="Arial" panose="020B0604020202020204" pitchFamily="34" charset="0"/>
              </a:rPr>
              <a:t>lectrons-</a:t>
            </a:r>
            <a:r>
              <a:rPr lang="en-US" altLang="en-US" sz="2800" b="1" u="sng">
                <a:latin typeface="Arial" panose="020B0604020202020204" pitchFamily="34" charset="0"/>
              </a:rPr>
              <a:t>R</a:t>
            </a:r>
            <a:r>
              <a:rPr lang="en-US" altLang="en-US" sz="2800">
                <a:latin typeface="Arial" panose="020B0604020202020204" pitchFamily="34" charset="0"/>
              </a:rPr>
              <a:t>eduction)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42B41A-970B-4A88-865E-36EC0417C39E}"/>
              </a:ext>
            </a:extLst>
          </p:cNvPr>
          <p:cNvSpPr/>
          <p:nvPr/>
        </p:nvSpPr>
        <p:spPr>
          <a:xfrm>
            <a:off x="2286000" y="304800"/>
            <a:ext cx="8077200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Britannic Bold" pitchFamily="34" charset="0"/>
              </a:rPr>
              <a:t>To help remember these definitions, use one of these mnemonic devices: </a:t>
            </a:r>
          </a:p>
        </p:txBody>
      </p:sp>
      <p:pic>
        <p:nvPicPr>
          <p:cNvPr id="10245" name="Picture 7">
            <a:extLst>
              <a:ext uri="{FF2B5EF4-FFF2-40B4-BE49-F238E27FC236}">
                <a16:creationId xmlns:a16="http://schemas.microsoft.com/office/drawing/2014/main" id="{B48B4BA5-9B88-4E12-BF12-05C551DD9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0875">
            <a:off x="4203700" y="3892550"/>
            <a:ext cx="132873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>
            <a:extLst>
              <a:ext uri="{FF2B5EF4-FFF2-40B4-BE49-F238E27FC236}">
                <a16:creationId xmlns:a16="http://schemas.microsoft.com/office/drawing/2014/main" id="{DC63A3EC-2F5B-4817-92E4-13DFC8E6B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9605"/>
          <a:stretch>
            <a:fillRect/>
          </a:stretch>
        </p:blipFill>
        <p:spPr bwMode="auto">
          <a:xfrm>
            <a:off x="6324600" y="3962400"/>
            <a:ext cx="33718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600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2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42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nimBg="1"/>
      <p:bldP spid="14234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45DE4CC-E174-49E4-81B4-CD9272EB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6000" dirty="0"/>
              <a:t>Question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D9BD1785-58E2-40AC-A426-9AA9B019E6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400"/>
              <a:t>When K becomes K</a:t>
            </a:r>
            <a:r>
              <a:rPr lang="en-US" altLang="en-US" sz="4400" baseline="30000"/>
              <a:t>+</a:t>
            </a:r>
            <a:r>
              <a:rPr lang="en-US" altLang="en-US" sz="4400"/>
              <a:t>, it ______ an electron.  This means that it is (oxidized/ reduced).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988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147F59B-0944-4A1D-9F5C-BAD2C8510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5400" b="1" dirty="0"/>
              <a:t>Formation of Ions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EBC107A7-BC9A-4429-945A-79FFE40B44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200" dirty="0"/>
              <a:t>2Na + S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Na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S</a:t>
            </a:r>
          </a:p>
          <a:p>
            <a:pPr marL="0" indent="0" algn="ctr">
              <a:buNone/>
            </a:pPr>
            <a:r>
              <a:rPr lang="en-US" altLang="en-US" sz="3200" dirty="0"/>
              <a:t>Na: neutral </a:t>
            </a:r>
            <a:r>
              <a:rPr lang="en-US" altLang="en-US" sz="3200" dirty="0"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solidFill>
                  <a:srgbClr val="FFC000"/>
                </a:solidFill>
                <a:sym typeface="Wingdings" panose="05000000000000000000" pitchFamily="2" charset="2"/>
              </a:rPr>
              <a:t>+1</a:t>
            </a:r>
          </a:p>
          <a:p>
            <a:pPr marL="0" indent="0" algn="ctr">
              <a:buNone/>
            </a:pPr>
            <a:r>
              <a:rPr lang="en-US" altLang="en-US" sz="3200" dirty="0">
                <a:solidFill>
                  <a:srgbClr val="FFFF00"/>
                </a:solidFill>
                <a:sym typeface="Wingdings" panose="05000000000000000000" pitchFamily="2" charset="2"/>
              </a:rPr>
              <a:t>*oxidized*</a:t>
            </a:r>
          </a:p>
          <a:p>
            <a:pPr marL="0" indent="0" algn="ctr">
              <a:buNone/>
            </a:pPr>
            <a:r>
              <a:rPr lang="en-US" altLang="en-US" sz="3200" dirty="0"/>
              <a:t>S: neutral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C000"/>
                </a:solidFill>
              </a:rPr>
              <a:t>-2</a:t>
            </a:r>
            <a:r>
              <a:rPr lang="en-US" altLang="en-US" sz="3200" dirty="0"/>
              <a:t> ion.  </a:t>
            </a:r>
          </a:p>
          <a:p>
            <a:pPr marL="0" indent="0" algn="ctr">
              <a:buNone/>
            </a:pPr>
            <a:r>
              <a:rPr lang="en-US" altLang="en-US" sz="3200" dirty="0">
                <a:solidFill>
                  <a:srgbClr val="00B050"/>
                </a:solidFill>
              </a:rPr>
              <a:t>*reduced*</a:t>
            </a:r>
          </a:p>
        </p:txBody>
      </p:sp>
      <p:sp>
        <p:nvSpPr>
          <p:cNvPr id="21" name="SMARTInkShape-18">
            <a:extLst>
              <a:ext uri="{FF2B5EF4-FFF2-40B4-BE49-F238E27FC236}">
                <a16:creationId xmlns:a16="http://schemas.microsoft.com/office/drawing/2014/main" id="{D98CCED4-2DC3-4FA1-9BB1-4CC592B472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277100" y="2521041"/>
            <a:ext cx="1328" cy="31660"/>
          </a:xfrm>
          <a:custGeom>
            <a:avLst/>
            <a:gdLst/>
            <a:ahLst/>
            <a:cxnLst/>
            <a:rect l="0" t="0" r="0" b="0"/>
            <a:pathLst>
              <a:path w="1328" h="31660">
                <a:moveTo>
                  <a:pt x="0" y="31659"/>
                </a:moveTo>
                <a:lnTo>
                  <a:pt x="0" y="31659"/>
                </a:lnTo>
                <a:lnTo>
                  <a:pt x="846" y="1956"/>
                </a:lnTo>
                <a:lnTo>
                  <a:pt x="1327" y="0"/>
                </a:lnTo>
              </a:path>
            </a:pathLst>
          </a:custGeom>
          <a:ln w="19050">
            <a:solidFill>
              <a:srgbClr val="E6E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SMARTInkShape-Group48">
            <a:extLst>
              <a:ext uri="{FF2B5EF4-FFF2-40B4-BE49-F238E27FC236}">
                <a16:creationId xmlns:a16="http://schemas.microsoft.com/office/drawing/2014/main" id="{B3AE7AD1-38D3-4FF2-B8C6-BCF47D1B8EFD}"/>
              </a:ext>
            </a:extLst>
          </p:cNvPr>
          <p:cNvGrpSpPr/>
          <p:nvPr/>
        </p:nvGrpSpPr>
        <p:grpSpPr>
          <a:xfrm>
            <a:off x="6393181" y="6850381"/>
            <a:ext cx="22861" cy="1"/>
            <a:chOff x="4869180" y="6850380"/>
            <a:chExt cx="22861" cy="1"/>
          </a:xfrm>
        </p:grpSpPr>
        <p:sp>
          <p:nvSpPr>
            <p:cNvPr id="22" name="SMARTInkShape-19">
              <a:extLst>
                <a:ext uri="{FF2B5EF4-FFF2-40B4-BE49-F238E27FC236}">
                  <a16:creationId xmlns:a16="http://schemas.microsoft.com/office/drawing/2014/main" id="{ED2A60CF-0404-4D98-B4C8-764E38D1CB4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884420" y="68503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7620" y="0"/>
                  </a:moveTo>
                  <a:lnTo>
                    <a:pt x="762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E6E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SMARTInkShape-20">
              <a:extLst>
                <a:ext uri="{FF2B5EF4-FFF2-40B4-BE49-F238E27FC236}">
                  <a16:creationId xmlns:a16="http://schemas.microsoft.com/office/drawing/2014/main" id="{CF84188B-2A52-424C-A0CE-B2C59A8176C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869180" y="68503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E6E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588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ABF4C83-5F89-4D53-861F-B952B8EC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sz="5400" dirty="0"/>
              <a:t>Oxidation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4358-B290-4FED-B6B8-3E585A8FC6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/>
              <a:t>Which one is oxidized/reduced?</a:t>
            </a:r>
          </a:p>
          <a:p>
            <a:pPr marL="0" indent="0" algn="ctr">
              <a:buNone/>
            </a:pPr>
            <a:r>
              <a:rPr lang="en-US" altLang="en-US" sz="3600"/>
              <a:t>Assign each element an </a:t>
            </a:r>
            <a:r>
              <a:rPr lang="en-US" altLang="en-US" sz="3600">
                <a:solidFill>
                  <a:srgbClr val="00B0F0"/>
                </a:solidFill>
              </a:rPr>
              <a:t>oxidation number</a:t>
            </a:r>
            <a:endParaRPr lang="en-US" altLang="en-US" sz="3200"/>
          </a:p>
          <a:p>
            <a:pPr marL="457200" lvl="1" indent="0" algn="ctr">
              <a:buNone/>
            </a:pPr>
            <a:r>
              <a:rPr lang="en-US" altLang="en-US" sz="3200"/>
              <a:t>*Oxidation numbers give the charge on each element in a chemical reaction.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518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Britannic Bold</vt:lpstr>
      <vt:lpstr>Times New Roman</vt:lpstr>
      <vt:lpstr>Trebuchet MS</vt:lpstr>
      <vt:lpstr>Tw Cen MT</vt:lpstr>
      <vt:lpstr>Wingdings</vt:lpstr>
      <vt:lpstr>Circuit</vt:lpstr>
      <vt:lpstr>Complete this sentence. When an atom gains electrons, it will take on a ________ charge.  When it loses electrons, it will take on a __________ charge.</vt:lpstr>
      <vt:lpstr>Chemistry 1 Unit 16 Chapter19 </vt:lpstr>
      <vt:lpstr>Oxidation Reduction Reactions</vt:lpstr>
      <vt:lpstr>PowerPoint Presentation</vt:lpstr>
      <vt:lpstr>Oxidation Reduction Reactions</vt:lpstr>
      <vt:lpstr>PowerPoint Presentation</vt:lpstr>
      <vt:lpstr>Question</vt:lpstr>
      <vt:lpstr>Formation of Ions</vt:lpstr>
      <vt:lpstr>Oxidation Numbers</vt:lpstr>
      <vt:lpstr>Question</vt:lpstr>
      <vt:lpstr>Rules for assigning oxidation numbers:</vt:lpstr>
      <vt:lpstr>Want my Oxidation Number?</vt:lpstr>
      <vt:lpstr>CH4(g) + 2O2(g)  CO2(g) + 2H2O(g) </vt:lpstr>
      <vt:lpstr>CH4(g) + 2O2(g)  CO2(g) + 2H2O(g) </vt:lpstr>
      <vt:lpstr>PowerPoint Presentation</vt:lpstr>
      <vt:lpstr>PbS(s) + 3O2(g)  2PbO(s) + 2SO2(g)  </vt:lpstr>
      <vt:lpstr>Is K oxidized or reduced?</vt:lpstr>
      <vt:lpstr>Is Br oxidized or reduced?</vt:lpstr>
      <vt:lpstr>Is  Mg oxidized or reduced?</vt:lpstr>
      <vt:lpstr>EXAMPLE:  Give the oxidation states of each element in the following molecules: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this sentence. When an atom gains electrons, it will take on a ________ charge.  When it loses electrons, it will take on a __________ charge.</dc:title>
  <dc:creator>Zlomie, Tori</dc:creator>
  <cp:lastModifiedBy>Zlomie, Tori</cp:lastModifiedBy>
  <cp:revision>1</cp:revision>
  <dcterms:created xsi:type="dcterms:W3CDTF">2018-04-24T18:45:45Z</dcterms:created>
  <dcterms:modified xsi:type="dcterms:W3CDTF">2018-04-24T18:46:23Z</dcterms:modified>
</cp:coreProperties>
</file>