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322" r:id="rId2"/>
    <p:sldId id="260" r:id="rId3"/>
    <p:sldId id="267" r:id="rId4"/>
    <p:sldId id="272" r:id="rId5"/>
    <p:sldId id="266" r:id="rId6"/>
    <p:sldId id="30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4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6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63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9500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23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87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74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99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3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6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0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8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0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4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3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3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4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97447-EC27-4B96-B008-8CEDC273247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7EA39-1C68-4A0B-873C-3A2EE0910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94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67F05E5A-CD3B-4BC2-8EC4-4EF262195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6631" y="304801"/>
            <a:ext cx="7678738" cy="14779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en-US" sz="5400" dirty="0" err="1"/>
              <a:t>Bellwork</a:t>
            </a:r>
            <a:r>
              <a:rPr lang="en-US" altLang="en-US" sz="5400" dirty="0"/>
              <a:t> Wednesday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6BCCFEB5-F49E-4EE5-89AD-EAE378A2D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905000"/>
            <a:ext cx="8610600" cy="4648200"/>
          </a:xfrm>
        </p:spPr>
        <p:txBody>
          <a:bodyPr rtlCol="0">
            <a:normAutofit/>
          </a:bodyPr>
          <a:lstStyle/>
          <a:p>
            <a:pPr marL="0" indent="0" algn="ctr">
              <a:buNone/>
              <a:defRPr/>
            </a:pPr>
            <a:r>
              <a:rPr lang="en-US" altLang="en-US" sz="3300" dirty="0"/>
              <a:t>Write the oxidation numbers for each of the following:</a:t>
            </a:r>
            <a:endParaRPr lang="en-US" altLang="en-US" dirty="0"/>
          </a:p>
          <a:p>
            <a:pPr marL="0" indent="0">
              <a:buNone/>
              <a:defRPr/>
            </a:pPr>
            <a:r>
              <a:rPr lang="en-US" altLang="en-US" dirty="0"/>
              <a:t>	1. K</a:t>
            </a:r>
            <a:r>
              <a:rPr lang="en-US" altLang="en-US" baseline="-25000" dirty="0"/>
              <a:t>2</a:t>
            </a:r>
            <a:r>
              <a:rPr lang="en-US" altLang="en-US" dirty="0"/>
              <a:t>CrO</a:t>
            </a:r>
            <a:r>
              <a:rPr lang="en-US" altLang="en-US" baseline="-25000" dirty="0"/>
              <a:t>4</a:t>
            </a:r>
            <a:r>
              <a:rPr lang="en-US" altLang="en-US" dirty="0"/>
              <a:t>			2. LiMnO</a:t>
            </a:r>
            <a:r>
              <a:rPr lang="en-US" altLang="en-US" baseline="-25000" dirty="0"/>
              <a:t>4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 marL="0" indent="0">
              <a:buNone/>
              <a:defRPr/>
            </a:pPr>
            <a:r>
              <a:rPr lang="en-US" altLang="en-US" dirty="0"/>
              <a:t>	3. H</a:t>
            </a:r>
            <a:r>
              <a:rPr lang="en-US" altLang="en-US" baseline="-25000" dirty="0"/>
              <a:t>2</a:t>
            </a:r>
            <a:r>
              <a:rPr lang="en-US" altLang="en-US" dirty="0"/>
              <a:t>SO</a:t>
            </a:r>
            <a:r>
              <a:rPr lang="en-US" altLang="en-US" baseline="-25000" dirty="0"/>
              <a:t>4</a:t>
            </a:r>
            <a:r>
              <a:rPr lang="en-US" altLang="en-US" dirty="0"/>
              <a:t>			4. SO</a:t>
            </a:r>
            <a:r>
              <a:rPr lang="en-US" altLang="en-US" baseline="-25000" dirty="0"/>
              <a:t>3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 marL="0" indent="0">
              <a:buNone/>
              <a:defRPr/>
            </a:pPr>
            <a:r>
              <a:rPr lang="en-US" altLang="en-US" dirty="0"/>
              <a:t>	5. Na</a:t>
            </a:r>
            <a:r>
              <a:rPr lang="en-US" altLang="en-US" baseline="-25000" dirty="0"/>
              <a:t>2</a:t>
            </a:r>
            <a:r>
              <a:rPr lang="en-US" altLang="en-US" dirty="0"/>
              <a:t>SnO</a:t>
            </a:r>
            <a:r>
              <a:rPr lang="en-US" altLang="en-US" baseline="-25000" dirty="0"/>
              <a:t>2</a:t>
            </a:r>
            <a:r>
              <a:rPr lang="en-US" altLang="en-US" dirty="0"/>
              <a:t>			6. KClO</a:t>
            </a:r>
            <a:r>
              <a:rPr lang="en-US" altLang="en-US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7871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>
            <a:extLst>
              <a:ext uri="{FF2B5EF4-FFF2-40B4-BE49-F238E27FC236}">
                <a16:creationId xmlns:a16="http://schemas.microsoft.com/office/drawing/2014/main" id="{90A965F0-1B43-4B5B-A186-02A0D7DB8E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05000" y="1295400"/>
            <a:ext cx="8382000" cy="51816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altLang="en-US" b="1" dirty="0"/>
              <a:t> </a:t>
            </a:r>
            <a:r>
              <a:rPr lang="en-US" altLang="en-US" b="1" u="sng" dirty="0"/>
              <a:t>Oxidizing agent</a:t>
            </a:r>
            <a:r>
              <a:rPr lang="en-US" altLang="en-US" b="1" dirty="0"/>
              <a:t>- </a:t>
            </a:r>
          </a:p>
          <a:p>
            <a:pPr marL="0" indent="0">
              <a:buNone/>
            </a:pPr>
            <a:r>
              <a:rPr lang="en-US" altLang="en-US" dirty="0"/>
              <a:t>The substance in a redox reaction that </a:t>
            </a:r>
            <a:r>
              <a:rPr lang="en-US" altLang="en-US" dirty="0">
                <a:solidFill>
                  <a:srgbClr val="FFFF00"/>
                </a:solidFill>
              </a:rPr>
              <a:t>accepts</a:t>
            </a:r>
            <a:r>
              <a:rPr lang="en-US" altLang="en-US" dirty="0"/>
              <a:t> electrons</a:t>
            </a:r>
          </a:p>
          <a:p>
            <a:pPr marL="0" indent="0">
              <a:buNone/>
            </a:pPr>
            <a:r>
              <a:rPr lang="en-US" altLang="en-US" b="1" dirty="0"/>
              <a:t>the substance that was reduced</a:t>
            </a:r>
            <a:r>
              <a:rPr lang="en-US" altLang="en-US" dirty="0"/>
              <a:t> </a:t>
            </a:r>
          </a:p>
          <a:p>
            <a:pPr marL="0" indent="0">
              <a:buNone/>
            </a:pPr>
            <a:r>
              <a:rPr lang="en-US" altLang="en-US" dirty="0"/>
              <a:t>*The entire reactant is called the oxidizing agent*</a:t>
            </a:r>
          </a:p>
          <a:p>
            <a:pPr marL="0" indent="0">
              <a:buNone/>
            </a:pPr>
            <a:r>
              <a:rPr lang="en-US" altLang="en-US" b="1" u="sng" dirty="0"/>
              <a:t>Reducing agent-</a:t>
            </a:r>
            <a:r>
              <a:rPr lang="en-US" altLang="en-US" dirty="0"/>
              <a:t>  </a:t>
            </a:r>
          </a:p>
          <a:p>
            <a:pPr marL="0" indent="0">
              <a:buNone/>
            </a:pPr>
            <a:r>
              <a:rPr lang="en-US" altLang="en-US" dirty="0"/>
              <a:t>The substance in a redox reaction that </a:t>
            </a:r>
            <a:r>
              <a:rPr lang="en-US" altLang="en-US" dirty="0">
                <a:solidFill>
                  <a:srgbClr val="FFFF00"/>
                </a:solidFill>
              </a:rPr>
              <a:t>donates</a:t>
            </a:r>
            <a:r>
              <a:rPr lang="en-US" altLang="en-US" dirty="0"/>
              <a:t> electrons </a:t>
            </a:r>
          </a:p>
          <a:p>
            <a:pPr marL="0" indent="0">
              <a:buNone/>
            </a:pPr>
            <a:r>
              <a:rPr lang="en-US" altLang="en-US" b="1" dirty="0"/>
              <a:t>the substance that was oxidized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*The entire reactant is called the </a:t>
            </a:r>
            <a:r>
              <a:rPr lang="en-US" altLang="en-US" dirty="0">
                <a:solidFill>
                  <a:srgbClr val="00B0F0"/>
                </a:solidFill>
              </a:rPr>
              <a:t>reducing</a:t>
            </a:r>
            <a:r>
              <a:rPr lang="en-US" altLang="en-US" dirty="0"/>
              <a:t> agent*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F0CFA5-2464-40CC-9505-BEA9BA8D9CFB}"/>
              </a:ext>
            </a:extLst>
          </p:cNvPr>
          <p:cNvSpPr/>
          <p:nvPr/>
        </p:nvSpPr>
        <p:spPr>
          <a:xfrm>
            <a:off x="1524000" y="1"/>
            <a:ext cx="9144000" cy="10779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bg2"/>
                </a:solidFill>
                <a:latin typeface="Arial" charset="0"/>
              </a:rPr>
              <a:t>Oxidation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Arial" charset="0"/>
              </a:rPr>
              <a:t>is an increase in oxidation number.</a:t>
            </a:r>
            <a:r>
              <a:rPr lang="en-US" sz="3200" b="1" dirty="0">
                <a:latin typeface="Arial" charset="0"/>
              </a:rPr>
              <a:t>  </a:t>
            </a:r>
            <a:endParaRPr lang="en-US" sz="3200" dirty="0">
              <a:latin typeface="Arial" charset="0"/>
            </a:endParaRP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latin typeface="Arial" charset="0"/>
              </a:rPr>
              <a:t>Reduction is a </a:t>
            </a:r>
            <a:r>
              <a:rPr lang="en-US" sz="3200" b="1" dirty="0">
                <a:solidFill>
                  <a:srgbClr val="0000FF"/>
                </a:solidFill>
                <a:latin typeface="Arial" charset="0"/>
              </a:rPr>
              <a:t>decrease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Arial" charset="0"/>
              </a:rPr>
              <a:t>in oxidation number.</a:t>
            </a:r>
            <a:endParaRPr lang="en-US" sz="3200" dirty="0">
              <a:solidFill>
                <a:schemeClr val="bg1"/>
              </a:solidFill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27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C213222-9DC2-4AF0-991D-614D85EE3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81250" y="129381"/>
            <a:ext cx="7429500" cy="1477963"/>
          </a:xfrm>
        </p:spPr>
        <p:txBody>
          <a:bodyPr/>
          <a:lstStyle/>
          <a:p>
            <a:pPr>
              <a:defRPr/>
            </a:pPr>
            <a:r>
              <a:rPr lang="en-US" altLang="en-US" b="1" dirty="0"/>
              <a:t>19.3 REDOX Reaction Examples</a:t>
            </a:r>
            <a:endParaRPr lang="en-US" altLang="en-US" dirty="0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B7171E2B-5361-479D-9621-A4304E7E0A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76500" y="1273175"/>
            <a:ext cx="7772400" cy="2514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Identify the element oxidized, the element reduced, the oxidizing agent and the reducing agent for each of the following: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4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3200" dirty="0"/>
              <a:t>MnO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  +  4HCl  </a:t>
            </a:r>
            <a:r>
              <a:rPr lang="en-US" altLang="en-US" sz="3200" dirty="0">
                <a:sym typeface="Symbol" panose="05050102010706020507" pitchFamily="18" charset="2"/>
              </a:rPr>
              <a:t></a:t>
            </a:r>
            <a:r>
              <a:rPr lang="en-US" altLang="en-US" sz="3200" dirty="0"/>
              <a:t>  MnCl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  +  Cl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  + 2H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O</a:t>
            </a:r>
          </a:p>
        </p:txBody>
      </p:sp>
      <p:sp>
        <p:nvSpPr>
          <p:cNvPr id="150533" name="Text Box 5">
            <a:extLst>
              <a:ext uri="{FF2B5EF4-FFF2-40B4-BE49-F238E27FC236}">
                <a16:creationId xmlns:a16="http://schemas.microsoft.com/office/drawing/2014/main" id="{EEC99C30-801B-48BE-B737-F33CEA406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04800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+4</a:t>
            </a:r>
          </a:p>
        </p:txBody>
      </p:sp>
      <p:sp>
        <p:nvSpPr>
          <p:cNvPr id="150534" name="Text Box 6">
            <a:extLst>
              <a:ext uri="{FF2B5EF4-FFF2-40B4-BE49-F238E27FC236}">
                <a16:creationId xmlns:a16="http://schemas.microsoft.com/office/drawing/2014/main" id="{8B26B256-36CC-49F9-8C9D-5D172931B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04800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+2</a:t>
            </a:r>
          </a:p>
        </p:txBody>
      </p:sp>
      <p:sp>
        <p:nvSpPr>
          <p:cNvPr id="150535" name="Text Box 7">
            <a:extLst>
              <a:ext uri="{FF2B5EF4-FFF2-40B4-BE49-F238E27FC236}">
                <a16:creationId xmlns:a16="http://schemas.microsoft.com/office/drawing/2014/main" id="{ED25C0F3-8931-4EF3-ACF9-1269938E4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4800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150536" name="Text Box 8">
            <a:extLst>
              <a:ext uri="{FF2B5EF4-FFF2-40B4-BE49-F238E27FC236}">
                <a16:creationId xmlns:a16="http://schemas.microsoft.com/office/drawing/2014/main" id="{24FBEFF1-C992-4CC0-8510-7FB6664F2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04800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50537" name="Text Box 9">
            <a:extLst>
              <a:ext uri="{FF2B5EF4-FFF2-40B4-BE49-F238E27FC236}">
                <a16:creationId xmlns:a16="http://schemas.microsoft.com/office/drawing/2014/main" id="{667E57C0-BCAD-48F0-9DCB-2BD26BEC1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04800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-2</a:t>
            </a:r>
          </a:p>
        </p:txBody>
      </p:sp>
      <p:sp>
        <p:nvSpPr>
          <p:cNvPr id="150538" name="Text Box 10">
            <a:extLst>
              <a:ext uri="{FF2B5EF4-FFF2-40B4-BE49-F238E27FC236}">
                <a16:creationId xmlns:a16="http://schemas.microsoft.com/office/drawing/2014/main" id="{B8DCA6DD-E4E8-447F-B58C-059737E5F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048000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50539" name="Text Box 11">
            <a:extLst>
              <a:ext uri="{FF2B5EF4-FFF2-40B4-BE49-F238E27FC236}">
                <a16:creationId xmlns:a16="http://schemas.microsoft.com/office/drawing/2014/main" id="{8A5EFDDE-69B2-43EB-8C2B-F803BB30D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04800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50540" name="Text Box 12">
            <a:extLst>
              <a:ext uri="{FF2B5EF4-FFF2-40B4-BE49-F238E27FC236}">
                <a16:creationId xmlns:a16="http://schemas.microsoft.com/office/drawing/2014/main" id="{1601E0AF-120E-4E39-95D2-11B073887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304800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150541" name="Text Box 13">
            <a:extLst>
              <a:ext uri="{FF2B5EF4-FFF2-40B4-BE49-F238E27FC236}">
                <a16:creationId xmlns:a16="http://schemas.microsoft.com/office/drawing/2014/main" id="{343E1C7D-8FF0-41F1-84FC-28BC050F6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304800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-2</a:t>
            </a:r>
          </a:p>
        </p:txBody>
      </p:sp>
      <p:sp>
        <p:nvSpPr>
          <p:cNvPr id="150542" name="Rectangle 14">
            <a:extLst>
              <a:ext uri="{FF2B5EF4-FFF2-40B4-BE49-F238E27FC236}">
                <a16:creationId xmlns:a16="http://schemas.microsoft.com/office/drawing/2014/main" id="{583BF81A-77AB-4ABC-B1C8-A0EF2B567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1" y="4114800"/>
            <a:ext cx="7477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Mn</a:t>
            </a:r>
          </a:p>
        </p:txBody>
      </p:sp>
      <p:sp>
        <p:nvSpPr>
          <p:cNvPr id="150543" name="Rectangle 15">
            <a:extLst>
              <a:ext uri="{FF2B5EF4-FFF2-40B4-BE49-F238E27FC236}">
                <a16:creationId xmlns:a16="http://schemas.microsoft.com/office/drawing/2014/main" id="{DAD90785-B939-4A10-B957-F3013BE48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1" y="5410200"/>
            <a:ext cx="568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Cl</a:t>
            </a:r>
          </a:p>
        </p:txBody>
      </p:sp>
      <p:sp>
        <p:nvSpPr>
          <p:cNvPr id="150544" name="Oval 16">
            <a:extLst>
              <a:ext uri="{FF2B5EF4-FFF2-40B4-BE49-F238E27FC236}">
                <a16:creationId xmlns:a16="http://schemas.microsoft.com/office/drawing/2014/main" id="{E9DE9319-6D8B-46A0-A0C0-7CC33B659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7975" y="3197224"/>
            <a:ext cx="762000" cy="6858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50545" name="Oval 17">
            <a:extLst>
              <a:ext uri="{FF2B5EF4-FFF2-40B4-BE49-F238E27FC236}">
                <a16:creationId xmlns:a16="http://schemas.microsoft.com/office/drawing/2014/main" id="{DE41EC23-2074-4C5C-A26B-7669FC006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530" y="3197224"/>
            <a:ext cx="762000" cy="6858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50546" name="Line 18">
            <a:extLst>
              <a:ext uri="{FF2B5EF4-FFF2-40B4-BE49-F238E27FC236}">
                <a16:creationId xmlns:a16="http://schemas.microsoft.com/office/drawing/2014/main" id="{434AB415-4617-4589-AE78-C9BF0CF4D8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9975" y="3392557"/>
            <a:ext cx="26670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47" name="Text Box 19">
            <a:extLst>
              <a:ext uri="{FF2B5EF4-FFF2-40B4-BE49-F238E27FC236}">
                <a16:creationId xmlns:a16="http://schemas.microsoft.com/office/drawing/2014/main" id="{DC5467DC-F207-474F-BF0A-E3CAABF8E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114800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+4</a:t>
            </a:r>
          </a:p>
        </p:txBody>
      </p:sp>
      <p:sp>
        <p:nvSpPr>
          <p:cNvPr id="150548" name="Text Box 20">
            <a:extLst>
              <a:ext uri="{FF2B5EF4-FFF2-40B4-BE49-F238E27FC236}">
                <a16:creationId xmlns:a16="http://schemas.microsoft.com/office/drawing/2014/main" id="{867DE7D0-0B32-435C-A3D1-94D15A7B8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1148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+2</a:t>
            </a:r>
          </a:p>
        </p:txBody>
      </p:sp>
      <p:sp>
        <p:nvSpPr>
          <p:cNvPr id="150549" name="Line 21">
            <a:extLst>
              <a:ext uri="{FF2B5EF4-FFF2-40B4-BE49-F238E27FC236}">
                <a16:creationId xmlns:a16="http://schemas.microsoft.com/office/drawing/2014/main" id="{BDAB39B7-844D-47CD-8308-71700F6D270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4196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50" name="Text Box 22">
            <a:extLst>
              <a:ext uri="{FF2B5EF4-FFF2-40B4-BE49-F238E27FC236}">
                <a16:creationId xmlns:a16="http://schemas.microsoft.com/office/drawing/2014/main" id="{0B7576C4-69FB-4787-BE61-230CF996C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114801"/>
            <a:ext cx="22860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Gained 2 e</a:t>
            </a:r>
            <a:r>
              <a:rPr lang="en-US" altLang="en-US" sz="3200" baseline="30000">
                <a:latin typeface="Arial" panose="020B0604020202020204" pitchFamily="34" charset="0"/>
              </a:rPr>
              <a:t>-</a:t>
            </a:r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150551" name="Text Box 23">
            <a:extLst>
              <a:ext uri="{FF2B5EF4-FFF2-40B4-BE49-F238E27FC236}">
                <a16:creationId xmlns:a16="http://schemas.microsoft.com/office/drawing/2014/main" id="{67AE3D3D-B39C-4576-8DE1-A0CB7BEF2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410201"/>
            <a:ext cx="18288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Oxidized</a:t>
            </a:r>
          </a:p>
        </p:txBody>
      </p:sp>
      <p:sp>
        <p:nvSpPr>
          <p:cNvPr id="150552" name="Text Box 24">
            <a:extLst>
              <a:ext uri="{FF2B5EF4-FFF2-40B4-BE49-F238E27FC236}">
                <a16:creationId xmlns:a16="http://schemas.microsoft.com/office/drawing/2014/main" id="{27344C54-99F1-4980-A699-901E45538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724401"/>
            <a:ext cx="91440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“Oxidizing Agent” (MnO</a:t>
            </a:r>
            <a:r>
              <a:rPr lang="en-US" altLang="en-US" baseline="-25000" dirty="0">
                <a:latin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50553" name="Text Box 25">
            <a:extLst>
              <a:ext uri="{FF2B5EF4-FFF2-40B4-BE49-F238E27FC236}">
                <a16:creationId xmlns:a16="http://schemas.microsoft.com/office/drawing/2014/main" id="{3E938CB3-69F2-46A5-9186-4FABC8681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410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50554" name="Line 26">
            <a:extLst>
              <a:ext uri="{FF2B5EF4-FFF2-40B4-BE49-F238E27FC236}">
                <a16:creationId xmlns:a16="http://schemas.microsoft.com/office/drawing/2014/main" id="{EAC79AC6-489A-4FE4-8F2A-CCD1B13F08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7150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55" name="Text Box 27">
            <a:extLst>
              <a:ext uri="{FF2B5EF4-FFF2-40B4-BE49-F238E27FC236}">
                <a16:creationId xmlns:a16="http://schemas.microsoft.com/office/drawing/2014/main" id="{16BA1A97-A5E8-4BB4-9726-FD3DB5E98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4102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50556" name="Text Box 28">
            <a:extLst>
              <a:ext uri="{FF2B5EF4-FFF2-40B4-BE49-F238E27FC236}">
                <a16:creationId xmlns:a16="http://schemas.microsoft.com/office/drawing/2014/main" id="{50148DBA-D59E-4458-999C-DE8530CE0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410201"/>
            <a:ext cx="19050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Lost 1 e</a:t>
            </a:r>
            <a:r>
              <a:rPr lang="en-US" altLang="en-US" sz="3200" baseline="30000">
                <a:latin typeface="Arial" panose="020B0604020202020204" pitchFamily="34" charset="0"/>
              </a:rPr>
              <a:t>-</a:t>
            </a:r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150557" name="Text Box 29">
            <a:extLst>
              <a:ext uri="{FF2B5EF4-FFF2-40B4-BE49-F238E27FC236}">
                <a16:creationId xmlns:a16="http://schemas.microsoft.com/office/drawing/2014/main" id="{EF4C2052-DA3F-4AAC-A754-F3AE2E7B4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114801"/>
            <a:ext cx="18288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Reduced</a:t>
            </a:r>
          </a:p>
        </p:txBody>
      </p:sp>
      <p:sp>
        <p:nvSpPr>
          <p:cNvPr id="150558" name="Text Box 30">
            <a:extLst>
              <a:ext uri="{FF2B5EF4-FFF2-40B4-BE49-F238E27FC236}">
                <a16:creationId xmlns:a16="http://schemas.microsoft.com/office/drawing/2014/main" id="{5F33E913-CC38-4D2D-8442-59F93AB22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00"/>
            <a:ext cx="91440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“Reducing Agent” (</a:t>
            </a:r>
            <a:r>
              <a:rPr lang="en-US" altLang="en-US" sz="2800" dirty="0" err="1">
                <a:latin typeface="Arial" panose="020B0604020202020204" pitchFamily="34" charset="0"/>
              </a:rPr>
              <a:t>HCl</a:t>
            </a:r>
            <a:r>
              <a:rPr lang="en-US" altLang="en-US" sz="280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50559" name="Oval 31">
            <a:extLst>
              <a:ext uri="{FF2B5EF4-FFF2-40B4-BE49-F238E27FC236}">
                <a16:creationId xmlns:a16="http://schemas.microsoft.com/office/drawing/2014/main" id="{6B77F876-173A-44AA-AE97-81F0B7723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1635" y="3148012"/>
            <a:ext cx="762000" cy="6858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50560" name="Oval 32">
            <a:extLst>
              <a:ext uri="{FF2B5EF4-FFF2-40B4-BE49-F238E27FC236}">
                <a16:creationId xmlns:a16="http://schemas.microsoft.com/office/drawing/2014/main" id="{55A35B90-4669-464F-8279-CD71EB26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2278" y="3119506"/>
            <a:ext cx="762000" cy="6858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50561" name="Line 33">
            <a:extLst>
              <a:ext uri="{FF2B5EF4-FFF2-40B4-BE49-F238E27FC236}">
                <a16:creationId xmlns:a16="http://schemas.microsoft.com/office/drawing/2014/main" id="{AB3FEE39-F663-4000-BD92-E5CCDC58BD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93636" y="3332164"/>
            <a:ext cx="2398643" cy="738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258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15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18" presetClass="entr" presetSubtype="1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500"/>
                                        <p:tgtEl>
                                          <p:spTgt spid="15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15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150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800" decel="100000"/>
                                        <p:tgtEl>
                                          <p:spTgt spid="1505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800" decel="100000"/>
                                        <p:tgtEl>
                                          <p:spTgt spid="150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5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150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150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505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50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900" decel="100000" fill="hold"/>
                                        <p:tgtEl>
                                          <p:spTgt spid="150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0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6" dur="500"/>
                                        <p:tgtEl>
                                          <p:spTgt spid="150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9" dur="500"/>
                                        <p:tgtEl>
                                          <p:spTgt spid="150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2" dur="500"/>
                                        <p:tgtEl>
                                          <p:spTgt spid="150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8" dur="500"/>
                                        <p:tgtEl>
                                          <p:spTgt spid="15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8" presetClass="entr" presetSubtype="1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2" dur="500"/>
                                        <p:tgtEl>
                                          <p:spTgt spid="150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4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6" dur="500"/>
                                        <p:tgtEl>
                                          <p:spTgt spid="150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800" decel="100000"/>
                                        <p:tgtEl>
                                          <p:spTgt spid="1505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800" decel="100000" fill="hold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800" decel="100000" fill="hold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800" decel="100000" fill="hold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800" decel="100000"/>
                                        <p:tgtEl>
                                          <p:spTgt spid="150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800" decel="100000" fill="hold"/>
                                        <p:tgtEl>
                                          <p:spTgt spid="1505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800" decel="100000" fill="hold"/>
                                        <p:tgtEl>
                                          <p:spTgt spid="150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800" decel="100000" fill="hold"/>
                                        <p:tgtEl>
                                          <p:spTgt spid="150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800" decel="100000"/>
                                        <p:tgtEl>
                                          <p:spTgt spid="150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800" decel="100000" fill="hold"/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800" decel="100000" fill="hold"/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800" decel="100000" fill="hold"/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50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50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50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50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5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1000" fill="hold"/>
                                        <p:tgtEl>
                                          <p:spTgt spid="150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150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1000" fill="hold"/>
                                        <p:tgtEl>
                                          <p:spTgt spid="150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1000" fill="hold"/>
                                        <p:tgtEl>
                                          <p:spTgt spid="150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9" dur="500"/>
                                        <p:tgtEl>
                                          <p:spTgt spid="150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2" dur="500"/>
                                        <p:tgtEl>
                                          <p:spTgt spid="1505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5" dur="500"/>
                                        <p:tgtEl>
                                          <p:spTgt spid="150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150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50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900" decel="100000" fill="hold"/>
                                        <p:tgtEl>
                                          <p:spTgt spid="150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0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/>
      <p:bldP spid="150533" grpId="0"/>
      <p:bldP spid="150534" grpId="0"/>
      <p:bldP spid="150535" grpId="0"/>
      <p:bldP spid="150536" grpId="0"/>
      <p:bldP spid="150537" grpId="0"/>
      <p:bldP spid="150538" grpId="0"/>
      <p:bldP spid="150539" grpId="0"/>
      <p:bldP spid="150540" grpId="0"/>
      <p:bldP spid="150541" grpId="0"/>
      <p:bldP spid="150542" grpId="0"/>
      <p:bldP spid="150543" grpId="0"/>
      <p:bldP spid="150544" grpId="0" animBg="1"/>
      <p:bldP spid="150544" grpId="1" animBg="1"/>
      <p:bldP spid="150545" grpId="0" animBg="1"/>
      <p:bldP spid="150545" grpId="1" animBg="1"/>
      <p:bldP spid="150547" grpId="0"/>
      <p:bldP spid="150548" grpId="0"/>
      <p:bldP spid="150550" grpId="0" animBg="1"/>
      <p:bldP spid="150551" grpId="0" animBg="1"/>
      <p:bldP spid="150552" grpId="0" animBg="1"/>
      <p:bldP spid="150553" grpId="0"/>
      <p:bldP spid="150555" grpId="0"/>
      <p:bldP spid="150556" grpId="0" animBg="1"/>
      <p:bldP spid="150557" grpId="0" animBg="1"/>
      <p:bldP spid="150558" grpId="0" animBg="1"/>
      <p:bldP spid="150559" grpId="0" animBg="1"/>
      <p:bldP spid="150559" grpId="1" animBg="1"/>
      <p:bldP spid="150560" grpId="0" animBg="1"/>
      <p:bldP spid="15056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>
            <a:extLst>
              <a:ext uri="{FF2B5EF4-FFF2-40B4-BE49-F238E27FC236}">
                <a16:creationId xmlns:a16="http://schemas.microsoft.com/office/drawing/2014/main" id="{FAC667B0-00AA-4BA1-A7CF-86964B861D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38400" y="152400"/>
            <a:ext cx="7772400" cy="2514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Identify the element oxidized, the element reduced, the oxidizing agent and the reducing agent for each of the following: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4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Cu  +  HNO</a:t>
            </a:r>
            <a:r>
              <a:rPr lang="en-US" altLang="en-US" baseline="-25000" dirty="0"/>
              <a:t>3</a:t>
            </a:r>
            <a:r>
              <a:rPr lang="en-US" altLang="en-US" dirty="0"/>
              <a:t>  </a:t>
            </a:r>
            <a:r>
              <a:rPr lang="en-US" altLang="en-US" dirty="0">
                <a:sym typeface="Symbol" panose="05050102010706020507" pitchFamily="18" charset="2"/>
              </a:rPr>
              <a:t></a:t>
            </a:r>
            <a:r>
              <a:rPr lang="en-US" altLang="en-US" dirty="0"/>
              <a:t>  Cu(NO</a:t>
            </a:r>
            <a:r>
              <a:rPr lang="en-US" altLang="en-US" baseline="-25000" dirty="0"/>
              <a:t>3</a:t>
            </a:r>
            <a:r>
              <a:rPr lang="en-US" altLang="en-US" dirty="0"/>
              <a:t>)</a:t>
            </a:r>
            <a:r>
              <a:rPr lang="en-US" altLang="en-US" baseline="-25000" dirty="0"/>
              <a:t>2</a:t>
            </a:r>
            <a:r>
              <a:rPr lang="en-US" altLang="en-US" dirty="0"/>
              <a:t>  +  NO</a:t>
            </a:r>
            <a:r>
              <a:rPr lang="en-US" altLang="en-US" baseline="-25000" dirty="0"/>
              <a:t>2</a:t>
            </a:r>
            <a:r>
              <a:rPr lang="en-US" altLang="en-US" dirty="0"/>
              <a:t>  +  H</a:t>
            </a:r>
            <a:r>
              <a:rPr lang="en-US" altLang="en-US" baseline="-25000" dirty="0"/>
              <a:t>2</a:t>
            </a:r>
            <a:r>
              <a:rPr lang="en-US" altLang="en-US" dirty="0"/>
              <a:t>O</a:t>
            </a:r>
          </a:p>
        </p:txBody>
      </p:sp>
      <p:sp>
        <p:nvSpPr>
          <p:cNvPr id="156676" name="Text Box 4">
            <a:extLst>
              <a:ext uri="{FF2B5EF4-FFF2-40B4-BE49-F238E27FC236}">
                <a16:creationId xmlns:a16="http://schemas.microsoft.com/office/drawing/2014/main" id="{28ED59A0-DEE2-4BF7-AB54-AFA837CF0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8269" y="175260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56677" name="Text Box 5">
            <a:extLst>
              <a:ext uri="{FF2B5EF4-FFF2-40B4-BE49-F238E27FC236}">
                <a16:creationId xmlns:a16="http://schemas.microsoft.com/office/drawing/2014/main" id="{09640A98-1CD9-406C-B614-2E58DEAA9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3040" y="1761228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+2</a:t>
            </a:r>
          </a:p>
        </p:txBody>
      </p:sp>
      <p:sp>
        <p:nvSpPr>
          <p:cNvPr id="156681" name="Text Box 9">
            <a:extLst>
              <a:ext uri="{FF2B5EF4-FFF2-40B4-BE49-F238E27FC236}">
                <a16:creationId xmlns:a16="http://schemas.microsoft.com/office/drawing/2014/main" id="{45853896-F22E-4EA0-B075-D47D312A4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6627" y="171394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-2</a:t>
            </a:r>
          </a:p>
        </p:txBody>
      </p:sp>
      <p:sp>
        <p:nvSpPr>
          <p:cNvPr id="156682" name="Text Box 10">
            <a:extLst>
              <a:ext uri="{FF2B5EF4-FFF2-40B4-BE49-F238E27FC236}">
                <a16:creationId xmlns:a16="http://schemas.microsoft.com/office/drawing/2014/main" id="{9F345C87-B9AF-4A6F-A881-D6E1309B8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8900" y="1743282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-2</a:t>
            </a:r>
          </a:p>
        </p:txBody>
      </p:sp>
      <p:sp>
        <p:nvSpPr>
          <p:cNvPr id="156683" name="Text Box 11">
            <a:extLst>
              <a:ext uri="{FF2B5EF4-FFF2-40B4-BE49-F238E27FC236}">
                <a16:creationId xmlns:a16="http://schemas.microsoft.com/office/drawing/2014/main" id="{0B6631C3-FFC7-4A9C-9D93-5B364B0DE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8383" y="1781175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156684" name="Text Box 12">
            <a:extLst>
              <a:ext uri="{FF2B5EF4-FFF2-40B4-BE49-F238E27FC236}">
                <a16:creationId xmlns:a16="http://schemas.microsoft.com/office/drawing/2014/main" id="{C8E64166-77E3-4DF5-B81E-ED21E8539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7846" y="1772478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-2</a:t>
            </a:r>
          </a:p>
        </p:txBody>
      </p:sp>
      <p:sp>
        <p:nvSpPr>
          <p:cNvPr id="156685" name="Rectangle 13">
            <a:extLst>
              <a:ext uri="{FF2B5EF4-FFF2-40B4-BE49-F238E27FC236}">
                <a16:creationId xmlns:a16="http://schemas.microsoft.com/office/drawing/2014/main" id="{9E3043B0-9AAB-459C-9F0E-F863DCE51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1" y="2667000"/>
            <a:ext cx="703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Cu</a:t>
            </a:r>
          </a:p>
        </p:txBody>
      </p:sp>
      <p:sp>
        <p:nvSpPr>
          <p:cNvPr id="156686" name="Rectangle 14">
            <a:extLst>
              <a:ext uri="{FF2B5EF4-FFF2-40B4-BE49-F238E27FC236}">
                <a16:creationId xmlns:a16="http://schemas.microsoft.com/office/drawing/2014/main" id="{A1ACA3EF-7C0F-4AD8-A268-EDEC4DC28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4958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56687" name="Oval 15">
            <a:extLst>
              <a:ext uri="{FF2B5EF4-FFF2-40B4-BE49-F238E27FC236}">
                <a16:creationId xmlns:a16="http://schemas.microsoft.com/office/drawing/2014/main" id="{B0CDBB6B-A5C9-4644-A668-646370FF2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6417" y="1969329"/>
            <a:ext cx="762000" cy="6858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56688" name="Oval 16">
            <a:extLst>
              <a:ext uri="{FF2B5EF4-FFF2-40B4-BE49-F238E27FC236}">
                <a16:creationId xmlns:a16="http://schemas.microsoft.com/office/drawing/2014/main" id="{03338449-C05C-4603-83E1-351B1EA88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0470" y="1940753"/>
            <a:ext cx="762000" cy="6858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56689" name="Line 17">
            <a:extLst>
              <a:ext uri="{FF2B5EF4-FFF2-40B4-BE49-F238E27FC236}">
                <a16:creationId xmlns:a16="http://schemas.microsoft.com/office/drawing/2014/main" id="{5428CA7A-BCD1-4EEA-A0EB-0400CB46F9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057400"/>
            <a:ext cx="21336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0" name="Text Box 18">
            <a:extLst>
              <a:ext uri="{FF2B5EF4-FFF2-40B4-BE49-F238E27FC236}">
                <a16:creationId xmlns:a16="http://schemas.microsoft.com/office/drawing/2014/main" id="{D2A068B6-EE0D-4D51-8158-53D086409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667000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56691" name="Text Box 19">
            <a:extLst>
              <a:ext uri="{FF2B5EF4-FFF2-40B4-BE49-F238E27FC236}">
                <a16:creationId xmlns:a16="http://schemas.microsoft.com/office/drawing/2014/main" id="{49F70863-BC0E-4D1B-BE18-96E38C433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6670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+2</a:t>
            </a:r>
          </a:p>
        </p:txBody>
      </p:sp>
      <p:sp>
        <p:nvSpPr>
          <p:cNvPr id="156692" name="Line 20">
            <a:extLst>
              <a:ext uri="{FF2B5EF4-FFF2-40B4-BE49-F238E27FC236}">
                <a16:creationId xmlns:a16="http://schemas.microsoft.com/office/drawing/2014/main" id="{50B3EB70-6A85-4236-8975-C91583DA46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971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3" name="Text Box 21">
            <a:extLst>
              <a:ext uri="{FF2B5EF4-FFF2-40B4-BE49-F238E27FC236}">
                <a16:creationId xmlns:a16="http://schemas.microsoft.com/office/drawing/2014/main" id="{876C4154-5620-4A71-8FE4-AA6B32BDA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667001"/>
            <a:ext cx="19050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Lost 2 e</a:t>
            </a:r>
            <a:r>
              <a:rPr lang="en-US" altLang="en-US" sz="3200" baseline="30000">
                <a:latin typeface="Arial" panose="020B0604020202020204" pitchFamily="34" charset="0"/>
              </a:rPr>
              <a:t>-</a:t>
            </a:r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156694" name="Text Box 22">
            <a:extLst>
              <a:ext uri="{FF2B5EF4-FFF2-40B4-BE49-F238E27FC236}">
                <a16:creationId xmlns:a16="http://schemas.microsoft.com/office/drawing/2014/main" id="{9A050128-62C4-45BE-B306-9D831085A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667001"/>
            <a:ext cx="18288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Oxidized</a:t>
            </a:r>
          </a:p>
        </p:txBody>
      </p:sp>
      <p:sp>
        <p:nvSpPr>
          <p:cNvPr id="156696" name="Text Box 24">
            <a:extLst>
              <a:ext uri="{FF2B5EF4-FFF2-40B4-BE49-F238E27FC236}">
                <a16:creationId xmlns:a16="http://schemas.microsoft.com/office/drawing/2014/main" id="{7F9EB2AD-4E45-4468-8A12-F3261E6D7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4958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+5</a:t>
            </a:r>
          </a:p>
        </p:txBody>
      </p:sp>
      <p:sp>
        <p:nvSpPr>
          <p:cNvPr id="156697" name="Line 25">
            <a:extLst>
              <a:ext uri="{FF2B5EF4-FFF2-40B4-BE49-F238E27FC236}">
                <a16:creationId xmlns:a16="http://schemas.microsoft.com/office/drawing/2014/main" id="{1B124924-4842-44BA-AE3B-BEEFD2C25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8006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8" name="Text Box 26">
            <a:extLst>
              <a:ext uri="{FF2B5EF4-FFF2-40B4-BE49-F238E27FC236}">
                <a16:creationId xmlns:a16="http://schemas.microsoft.com/office/drawing/2014/main" id="{7F323A08-E421-42B2-9AB2-746D12BD7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4958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+4</a:t>
            </a:r>
          </a:p>
        </p:txBody>
      </p:sp>
      <p:sp>
        <p:nvSpPr>
          <p:cNvPr id="156699" name="Text Box 27">
            <a:extLst>
              <a:ext uri="{FF2B5EF4-FFF2-40B4-BE49-F238E27FC236}">
                <a16:creationId xmlns:a16="http://schemas.microsoft.com/office/drawing/2014/main" id="{9505D29C-C781-47DE-8A6C-F96780E73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495801"/>
            <a:ext cx="23622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Gained 1 e</a:t>
            </a:r>
            <a:r>
              <a:rPr lang="en-US" altLang="en-US" sz="3200" baseline="30000">
                <a:latin typeface="Arial" panose="020B0604020202020204" pitchFamily="34" charset="0"/>
              </a:rPr>
              <a:t>-</a:t>
            </a:r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156700" name="Text Box 28">
            <a:extLst>
              <a:ext uri="{FF2B5EF4-FFF2-40B4-BE49-F238E27FC236}">
                <a16:creationId xmlns:a16="http://schemas.microsoft.com/office/drawing/2014/main" id="{BB94A783-7BAF-48E0-96D5-5B7EDE53F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495801"/>
            <a:ext cx="18288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Reduced</a:t>
            </a:r>
          </a:p>
        </p:txBody>
      </p:sp>
      <p:sp>
        <p:nvSpPr>
          <p:cNvPr id="156702" name="Oval 30">
            <a:extLst>
              <a:ext uri="{FF2B5EF4-FFF2-40B4-BE49-F238E27FC236}">
                <a16:creationId xmlns:a16="http://schemas.microsoft.com/office/drawing/2014/main" id="{3B8AAFB4-3808-4113-A6B8-E9D4D2F42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943100"/>
            <a:ext cx="762000" cy="6858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56703" name="Oval 31">
            <a:extLst>
              <a:ext uri="{FF2B5EF4-FFF2-40B4-BE49-F238E27FC236}">
                <a16:creationId xmlns:a16="http://schemas.microsoft.com/office/drawing/2014/main" id="{4602CAE9-FEAE-4791-8640-3610F86ED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9927" y="1905000"/>
            <a:ext cx="762000" cy="6858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56704" name="Line 32">
            <a:extLst>
              <a:ext uri="{FF2B5EF4-FFF2-40B4-BE49-F238E27FC236}">
                <a16:creationId xmlns:a16="http://schemas.microsoft.com/office/drawing/2014/main" id="{5677180D-BEB0-468D-84D9-423823A4B9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067339"/>
            <a:ext cx="28956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706" name="Text Box 34">
            <a:extLst>
              <a:ext uri="{FF2B5EF4-FFF2-40B4-BE49-F238E27FC236}">
                <a16:creationId xmlns:a16="http://schemas.microsoft.com/office/drawing/2014/main" id="{6D662DC9-A78A-41C4-94D4-643C6FAAF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060" y="1752255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+5</a:t>
            </a:r>
          </a:p>
        </p:txBody>
      </p:sp>
      <p:sp>
        <p:nvSpPr>
          <p:cNvPr id="156707" name="Text Box 35">
            <a:extLst>
              <a:ext uri="{FF2B5EF4-FFF2-40B4-BE49-F238E27FC236}">
                <a16:creationId xmlns:a16="http://schemas.microsoft.com/office/drawing/2014/main" id="{D850ABB0-8FA2-487F-87A6-C27629F55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1765" y="1716502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+4</a:t>
            </a:r>
          </a:p>
        </p:txBody>
      </p:sp>
      <p:sp>
        <p:nvSpPr>
          <p:cNvPr id="156709" name="Text Box 37">
            <a:extLst>
              <a:ext uri="{FF2B5EF4-FFF2-40B4-BE49-F238E27FC236}">
                <a16:creationId xmlns:a16="http://schemas.microsoft.com/office/drawing/2014/main" id="{6D120270-6566-48B6-9EB2-3DA99AB7A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00" y="5181601"/>
            <a:ext cx="906780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“Oxidizing Agent” (HNO</a:t>
            </a:r>
            <a:r>
              <a:rPr lang="en-US" altLang="en-US" sz="3200" baseline="-25000" dirty="0">
                <a:latin typeface="Arial" panose="020B0604020202020204" pitchFamily="34" charset="0"/>
              </a:rPr>
              <a:t>3</a:t>
            </a:r>
            <a:r>
              <a:rPr lang="en-US" altLang="en-US" sz="320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56710" name="Text Box 38">
            <a:extLst>
              <a:ext uri="{FF2B5EF4-FFF2-40B4-BE49-F238E27FC236}">
                <a16:creationId xmlns:a16="http://schemas.microsoft.com/office/drawing/2014/main" id="{01C8733F-F824-4528-AD99-F60D190A1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00" y="3367088"/>
            <a:ext cx="906780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“Reducing Agent” (Cu)</a:t>
            </a:r>
          </a:p>
        </p:txBody>
      </p:sp>
      <p:sp>
        <p:nvSpPr>
          <p:cNvPr id="34" name="Text Box 6">
            <a:extLst>
              <a:ext uri="{FF2B5EF4-FFF2-40B4-BE49-F238E27FC236}">
                <a16:creationId xmlns:a16="http://schemas.microsoft.com/office/drawing/2014/main" id="{C96C47BA-DCAA-4EB8-A2DD-F74A4C8AB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3670" y="170815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-2</a:t>
            </a:r>
          </a:p>
        </p:txBody>
      </p:sp>
      <p:sp>
        <p:nvSpPr>
          <p:cNvPr id="35" name="Text Box 7">
            <a:extLst>
              <a:ext uri="{FF2B5EF4-FFF2-40B4-BE49-F238E27FC236}">
                <a16:creationId xmlns:a16="http://schemas.microsoft.com/office/drawing/2014/main" id="{84577ADE-63D3-4E6F-983F-9687BF0F3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7870" y="170815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+1</a:t>
            </a:r>
          </a:p>
        </p:txBody>
      </p:sp>
      <p:sp>
        <p:nvSpPr>
          <p:cNvPr id="36" name="Text Box 33">
            <a:extLst>
              <a:ext uri="{FF2B5EF4-FFF2-40B4-BE49-F238E27FC236}">
                <a16:creationId xmlns:a16="http://schemas.microsoft.com/office/drawing/2014/main" id="{6F567B17-56FF-417E-B5C5-4601153E0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2670" y="170815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+5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291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6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6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6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6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6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6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6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6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6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6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5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15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8" presetClass="entr" presetSubtype="1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9" dur="500"/>
                                        <p:tgtEl>
                                          <p:spTgt spid="15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500"/>
                                        <p:tgtEl>
                                          <p:spTgt spid="15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800" decel="100000"/>
                                        <p:tgtEl>
                                          <p:spTgt spid="1566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800" decel="100000"/>
                                        <p:tgtEl>
                                          <p:spTgt spid="1566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800" decel="100000"/>
                                        <p:tgtEl>
                                          <p:spTgt spid="1566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800" decel="100000" fill="hold"/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5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156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1000" fill="hold"/>
                                        <p:tgtEl>
                                          <p:spTgt spid="156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156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156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56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56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900" decel="100000" fill="hold"/>
                                        <p:tgtEl>
                                          <p:spTgt spid="156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6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4" dur="500"/>
                                        <p:tgtEl>
                                          <p:spTgt spid="1566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7" dur="500"/>
                                        <p:tgtEl>
                                          <p:spTgt spid="1566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0" dur="500"/>
                                        <p:tgtEl>
                                          <p:spTgt spid="1566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6" dur="500"/>
                                        <p:tgtEl>
                                          <p:spTgt spid="156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8" presetID="18" presetClass="entr" presetSubtype="1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0" dur="500"/>
                                        <p:tgtEl>
                                          <p:spTgt spid="156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2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4" dur="500"/>
                                        <p:tgtEl>
                                          <p:spTgt spid="15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800" decel="100000"/>
                                        <p:tgtEl>
                                          <p:spTgt spid="156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800" decel="100000" fill="hold"/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800" decel="100000" fill="hold"/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800" decel="100000" fill="hold"/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800" decel="100000"/>
                                        <p:tgtEl>
                                          <p:spTgt spid="1566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800" decel="100000" fill="hold"/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800" decel="100000" fill="hold"/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800" decel="100000" fill="hold"/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800" decel="100000"/>
                                        <p:tgtEl>
                                          <p:spTgt spid="156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800" decel="100000" fill="hold"/>
                                        <p:tgtEl>
                                          <p:spTgt spid="1566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800" decel="100000" fill="hold"/>
                                        <p:tgtEl>
                                          <p:spTgt spid="156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800" decel="100000" fill="hold"/>
                                        <p:tgtEl>
                                          <p:spTgt spid="156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56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1000" fill="hold"/>
                                        <p:tgtEl>
                                          <p:spTgt spid="156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1000" fill="hold"/>
                                        <p:tgtEl>
                                          <p:spTgt spid="156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1000" fill="hold"/>
                                        <p:tgtEl>
                                          <p:spTgt spid="156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1000" fill="hold"/>
                                        <p:tgtEl>
                                          <p:spTgt spid="156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7" dur="500"/>
                                        <p:tgtEl>
                                          <p:spTgt spid="156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0" dur="500"/>
                                        <p:tgtEl>
                                          <p:spTgt spid="156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3" dur="500"/>
                                        <p:tgtEl>
                                          <p:spTgt spid="156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156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56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900" decel="100000" fill="hold"/>
                                        <p:tgtEl>
                                          <p:spTgt spid="156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6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  <p:bldP spid="156676" grpId="0"/>
      <p:bldP spid="156677" grpId="0"/>
      <p:bldP spid="156681" grpId="0"/>
      <p:bldP spid="156682" grpId="0"/>
      <p:bldP spid="156683" grpId="0"/>
      <p:bldP spid="156684" grpId="0"/>
      <p:bldP spid="156685" grpId="0"/>
      <p:bldP spid="156686" grpId="0"/>
      <p:bldP spid="156687" grpId="0" animBg="1"/>
      <p:bldP spid="156687" grpId="1" animBg="1"/>
      <p:bldP spid="156688" grpId="0" animBg="1"/>
      <p:bldP spid="156688" grpId="1" animBg="1"/>
      <p:bldP spid="156690" grpId="0"/>
      <p:bldP spid="156691" grpId="0"/>
      <p:bldP spid="156693" grpId="0" animBg="1"/>
      <p:bldP spid="156694" grpId="0" animBg="1"/>
      <p:bldP spid="156696" grpId="0"/>
      <p:bldP spid="156698" grpId="0"/>
      <p:bldP spid="156699" grpId="0" animBg="1"/>
      <p:bldP spid="156700" grpId="0" animBg="1"/>
      <p:bldP spid="156702" grpId="0" animBg="1"/>
      <p:bldP spid="156702" grpId="1" animBg="1"/>
      <p:bldP spid="156703" grpId="0" animBg="1"/>
      <p:bldP spid="156703" grpId="1" animBg="1"/>
      <p:bldP spid="156706" grpId="0"/>
      <p:bldP spid="156707" grpId="0"/>
      <p:bldP spid="156709" grpId="0" animBg="1"/>
      <p:bldP spid="156710" grpId="0" animBg="1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AA49FE6-E529-4444-857F-CD117BAD6A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142081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Let’s Practice!  Write the oxidation numbers of the elements and then indicate which substance was oxidized, which was reduced and which are the oxidizing a reducing agents.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C3C25687-F0C2-4976-8A5B-C33E45E9F9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981200"/>
            <a:ext cx="9144000" cy="3124200"/>
          </a:xfrm>
          <a:solidFill>
            <a:schemeClr val="accent3">
              <a:lumMod val="75000"/>
            </a:schemeClr>
          </a:solidFill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2Mg + 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2MgO	       		AgNO</a:t>
            </a:r>
            <a:r>
              <a:rPr lang="en-US" baseline="-25000" dirty="0"/>
              <a:t>3</a:t>
            </a:r>
            <a:r>
              <a:rPr lang="en-US" dirty="0"/>
              <a:t> + Cu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CuNO</a:t>
            </a:r>
            <a:r>
              <a:rPr lang="en-US" baseline="-25000" dirty="0"/>
              <a:t>3</a:t>
            </a:r>
            <a:r>
              <a:rPr lang="en-US" dirty="0"/>
              <a:t> + Ag</a:t>
            </a:r>
          </a:p>
          <a:p>
            <a:pPr marL="0" indent="0">
              <a:buNone/>
              <a:defRPr/>
            </a:pPr>
            <a:r>
              <a:rPr lang="en-US" dirty="0"/>
              <a:t>Oxidized: 				Oxidized:</a:t>
            </a:r>
          </a:p>
          <a:p>
            <a:pPr marL="0" indent="0">
              <a:buNone/>
              <a:defRPr/>
            </a:pPr>
            <a:r>
              <a:rPr lang="en-US" dirty="0"/>
              <a:t>Reduced: 				Reduced:</a:t>
            </a:r>
          </a:p>
          <a:p>
            <a:pPr marL="0" indent="0">
              <a:buNone/>
              <a:defRPr/>
            </a:pPr>
            <a:r>
              <a:rPr lang="en-US" dirty="0"/>
              <a:t>Ox. Agent: 				Ox. Agent:</a:t>
            </a:r>
          </a:p>
          <a:p>
            <a:pPr marL="0" indent="0">
              <a:buNone/>
              <a:defRPr/>
            </a:pPr>
            <a:r>
              <a:rPr lang="en-US" dirty="0"/>
              <a:t>Red. Agent: 				Red. Agent:</a:t>
            </a:r>
            <a:endParaRPr lang="en-U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BE88DE-2DCC-4951-B3AC-29C099493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514601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Mg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201167-882B-4ED2-A8D5-8831A1A50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048001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C19A43-31E0-4376-B9DE-17FB81276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2338" y="4323833"/>
            <a:ext cx="6524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Mg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374AF3-F085-4B95-AE79-1D088C9CA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5669" y="3685916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O</a:t>
            </a:r>
            <a:r>
              <a:rPr lang="en-US" altLang="en-US" baseline="-25000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D2EDAE-E024-4C3F-BF69-4DCF0E9B2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2514601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Cu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CF0A0F-FB65-4DAF-90AD-E14D72998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9662" y="3112277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Ag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11008C-8228-4D7B-B2AE-BC3D017B2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3685916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AgNO</a:t>
            </a:r>
            <a:r>
              <a:rPr lang="en-US" altLang="en-US" baseline="-25000" dirty="0">
                <a:latin typeface="Arial" panose="020B0604020202020204" pitchFamily="34" charset="0"/>
              </a:rPr>
              <a:t>3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6A4659-C2C6-453B-939F-91496F8D0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9662" y="4323832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Cu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084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2074B2C-8328-45BD-B954-1C5BC38337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142081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Let’s Practice!  Write the oxidation numbers of the elements and then indicate which substance was oxidized, which was reduced and which are the oxidizing a reducing agents.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27B77AD6-BB86-449B-8317-AB340875A1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981200"/>
            <a:ext cx="9144000" cy="3124200"/>
          </a:xfrm>
          <a:solidFill>
            <a:schemeClr val="accent3">
              <a:lumMod val="75000"/>
            </a:schemeClr>
          </a:solidFill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CH</a:t>
            </a:r>
            <a:r>
              <a:rPr lang="en-US" baseline="-25000" dirty="0"/>
              <a:t>4</a:t>
            </a:r>
            <a:r>
              <a:rPr lang="en-US" dirty="0"/>
              <a:t>  +  O</a:t>
            </a:r>
            <a:r>
              <a:rPr lang="en-US" baseline="-25000" dirty="0"/>
              <a:t>2</a:t>
            </a:r>
            <a:r>
              <a:rPr lang="en-US" dirty="0"/>
              <a:t>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CO  +  2H</a:t>
            </a:r>
            <a:r>
              <a:rPr lang="en-US" baseline="-25000" dirty="0"/>
              <a:t>2</a:t>
            </a:r>
            <a:r>
              <a:rPr lang="en-US" dirty="0"/>
              <a:t>O   	 2Fe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+ 3C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4Fe + CO</a:t>
            </a:r>
            <a:r>
              <a:rPr lang="en-US" baseline="-25000" dirty="0"/>
              <a:t>2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Oxidized: 				Oxidized:</a:t>
            </a:r>
          </a:p>
          <a:p>
            <a:pPr marL="0" indent="0">
              <a:buNone/>
              <a:defRPr/>
            </a:pPr>
            <a:r>
              <a:rPr lang="en-US" dirty="0"/>
              <a:t>Reduced: 				Reduced:</a:t>
            </a:r>
          </a:p>
          <a:p>
            <a:pPr marL="0" indent="0">
              <a:buNone/>
              <a:defRPr/>
            </a:pPr>
            <a:r>
              <a:rPr lang="en-US" dirty="0"/>
              <a:t>Ox. Agent: 				Ox. Agent:</a:t>
            </a:r>
          </a:p>
          <a:p>
            <a:pPr marL="0" indent="0">
              <a:buNone/>
              <a:defRPr/>
            </a:pPr>
            <a:r>
              <a:rPr lang="en-US" dirty="0"/>
              <a:t>Red. Agent:				Red. Agent: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85CB25-F66E-482C-8D20-358BBA0B3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591732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794C7D-F5EC-42D0-AC99-A16719956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148013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DCB7C8-F4DE-4375-85D7-3CBE037BA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723482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O</a:t>
            </a:r>
            <a:r>
              <a:rPr lang="en-US" altLang="en-US" baseline="-25000" dirty="0">
                <a:latin typeface="Arial" panose="020B0604020202020204" pitchFamily="34" charset="0"/>
              </a:rPr>
              <a:t>2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991553-3425-43E4-9C32-C408DC81D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298951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CH</a:t>
            </a:r>
            <a:r>
              <a:rPr lang="en-US" altLang="en-US" baseline="-25000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AF8DEC1-221C-4C09-99D2-2CE5A0EEF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595737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5DA330-F724-467A-9416-C513395D1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3900" y="3163095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Fe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A93792-4E94-412C-9753-2F68AFB41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7700" y="3723482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Fe</a:t>
            </a:r>
            <a:r>
              <a:rPr lang="en-US" altLang="en-US" baseline="-25000" dirty="0">
                <a:latin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</a:rPr>
              <a:t>O</a:t>
            </a:r>
            <a:r>
              <a:rPr lang="en-US" altLang="en-US" baseline="-25000" dirty="0">
                <a:latin typeface="Arial" panose="020B0604020202020204" pitchFamily="34" charset="0"/>
              </a:rPr>
              <a:t>3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EDE15E0-9FE2-4A24-B7D9-2BD858A4B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0539" y="4298950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9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</TotalTime>
  <Words>284</Words>
  <Application>Microsoft Office PowerPoint</Application>
  <PresentationFormat>Widescreen</PresentationFormat>
  <Paragraphs>96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Symbol</vt:lpstr>
      <vt:lpstr>Trebuchet MS</vt:lpstr>
      <vt:lpstr>Tw Cen MT</vt:lpstr>
      <vt:lpstr>Wingdings</vt:lpstr>
      <vt:lpstr>Circuit</vt:lpstr>
      <vt:lpstr>Bellwork Wednesday</vt:lpstr>
      <vt:lpstr>PowerPoint Presentation</vt:lpstr>
      <vt:lpstr>19.3 REDOX Reaction Examples</vt:lpstr>
      <vt:lpstr>PowerPoint Presentation</vt:lpstr>
      <vt:lpstr>Let’s Practice!  Write the oxidation numbers of the elements and then indicate which substance was oxidized, which was reduced and which are the oxidizing a reducing agents.</vt:lpstr>
      <vt:lpstr>Let’s Practice!  Write the oxidation numbers of the elements and then indicate which substance was oxidized, which was reduced and which are the oxidizing a reducing agents.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Wednesday</dc:title>
  <dc:creator>Zlomie, Tori</dc:creator>
  <cp:lastModifiedBy>Zlomie, Tori</cp:lastModifiedBy>
  <cp:revision>1</cp:revision>
  <dcterms:created xsi:type="dcterms:W3CDTF">2018-04-27T16:30:54Z</dcterms:created>
  <dcterms:modified xsi:type="dcterms:W3CDTF">2018-04-27T16:31:55Z</dcterms:modified>
</cp:coreProperties>
</file>