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6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6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9500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3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87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99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3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6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8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4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3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3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E3DA-7B5B-4E39-A5CA-D9407BB6A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6600" b="1" dirty="0"/>
              <a:t>Electrochemistry</a:t>
            </a:r>
            <a:endParaRPr lang="en-US" dirty="0"/>
          </a:p>
        </p:txBody>
      </p:sp>
      <p:sp>
        <p:nvSpPr>
          <p:cNvPr id="25604" name="Content Placeholder 2">
            <a:extLst>
              <a:ext uri="{FF2B5EF4-FFF2-40B4-BE49-F238E27FC236}">
                <a16:creationId xmlns:a16="http://schemas.microsoft.com/office/drawing/2014/main" id="{7F338A53-F7E3-4790-B55E-5A51E2E0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663" y="2590800"/>
            <a:ext cx="7772400" cy="3276600"/>
          </a:xfrm>
        </p:spPr>
        <p:txBody>
          <a:bodyPr rtlCol="0"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altLang="en-US" sz="3600" b="1" dirty="0"/>
              <a:t>The interconversions of chemical and electrical energy that involve the transfer of electrons. </a:t>
            </a:r>
          </a:p>
          <a:p>
            <a:pPr marL="0" indent="0" algn="ctr">
              <a:buNone/>
              <a:defRPr/>
            </a:pPr>
            <a:r>
              <a:rPr lang="en-US" altLang="en-US" sz="3600" b="1" dirty="0"/>
              <a:t>This process occurs in a device called an electrochemical cell.  </a:t>
            </a:r>
          </a:p>
          <a:p>
            <a:pPr marL="0" indent="0" algn="ctr">
              <a:buNone/>
              <a:defRPr/>
            </a:pP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6720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C7BA-0E9E-405B-8CE7-01B036EA6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2438400"/>
          </a:xfrm>
          <a:solidFill>
            <a:schemeClr val="accent3">
              <a:lumMod val="9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000" dirty="0"/>
              <a:t>Example   A common battery is made with nickel and cadmium.  What is the cell potential of this battery?  (E</a:t>
            </a:r>
            <a:r>
              <a:rPr lang="en-US" sz="4000" baseline="30000" dirty="0"/>
              <a:t>0</a:t>
            </a:r>
            <a:r>
              <a:rPr lang="en-US" sz="4000" baseline="-25000" dirty="0"/>
              <a:t>Cd</a:t>
            </a:r>
            <a:r>
              <a:rPr lang="en-US" sz="4000" dirty="0"/>
              <a:t> = -0.40V, E</a:t>
            </a:r>
            <a:r>
              <a:rPr lang="en-US" sz="4000" baseline="30000" dirty="0"/>
              <a:t>0</a:t>
            </a:r>
            <a:r>
              <a:rPr lang="en-US" sz="4000" baseline="-25000" dirty="0"/>
              <a:t>Ni</a:t>
            </a:r>
            <a:r>
              <a:rPr lang="en-US" sz="4000" dirty="0"/>
              <a:t> = -0.25V)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AB8B3-BAB7-43E1-96A3-6BE253B1C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3200401"/>
            <a:ext cx="9144000" cy="2930525"/>
          </a:xfrm>
        </p:spPr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r>
              <a:rPr lang="en-US" sz="2800" dirty="0">
                <a:solidFill>
                  <a:srgbClr val="FFFF00"/>
                </a:solidFill>
              </a:rPr>
              <a:t>Oxidation	</a:t>
            </a:r>
            <a:r>
              <a:rPr lang="en-US" sz="2800" dirty="0" err="1">
                <a:solidFill>
                  <a:srgbClr val="FFFF00"/>
                </a:solidFill>
              </a:rPr>
              <a:t>Cd</a:t>
            </a:r>
            <a:r>
              <a:rPr lang="en-US" sz="2800" dirty="0">
                <a:solidFill>
                  <a:srgbClr val="FFFF00"/>
                </a:solidFill>
              </a:rPr>
              <a:t>      </a:t>
            </a:r>
            <a:r>
              <a:rPr lang="en-US" sz="2800" dirty="0">
                <a:solidFill>
                  <a:srgbClr val="FFFF00"/>
                </a:solidFill>
                <a:sym typeface="Wingdings"/>
              </a:rPr>
              <a:t></a:t>
            </a:r>
            <a:r>
              <a:rPr lang="en-US" sz="2800" dirty="0">
                <a:solidFill>
                  <a:srgbClr val="FFFF00"/>
                </a:solidFill>
              </a:rPr>
              <a:t>  Cd</a:t>
            </a:r>
            <a:r>
              <a:rPr lang="en-US" sz="2800" baseline="30000" dirty="0">
                <a:solidFill>
                  <a:srgbClr val="FFFF00"/>
                </a:solidFill>
              </a:rPr>
              <a:t>2+</a:t>
            </a:r>
            <a:r>
              <a:rPr lang="en-US" sz="2800" dirty="0">
                <a:solidFill>
                  <a:srgbClr val="FFFF00"/>
                </a:solidFill>
              </a:rPr>
              <a:t>  +  2e</a:t>
            </a:r>
            <a:r>
              <a:rPr lang="en-US" sz="2800" baseline="30000" dirty="0">
                <a:solidFill>
                  <a:srgbClr val="FFFF00"/>
                </a:solidFill>
              </a:rPr>
              <a:t>-            </a:t>
            </a:r>
            <a:r>
              <a:rPr lang="en-US" sz="2800" dirty="0">
                <a:solidFill>
                  <a:srgbClr val="FFFF00"/>
                </a:solidFill>
              </a:rPr>
              <a:t>E</a:t>
            </a:r>
            <a:r>
              <a:rPr lang="en-US" sz="2800" baseline="30000" dirty="0">
                <a:solidFill>
                  <a:srgbClr val="FFFF00"/>
                </a:solidFill>
              </a:rPr>
              <a:t>0</a:t>
            </a:r>
            <a:r>
              <a:rPr lang="en-US" sz="2800" dirty="0">
                <a:solidFill>
                  <a:srgbClr val="FFFF00"/>
                </a:solidFill>
              </a:rPr>
              <a:t> =  0.40V</a:t>
            </a:r>
          </a:p>
          <a:p>
            <a:pPr marL="457200" lvl="1" indent="0">
              <a:buNone/>
              <a:defRPr/>
            </a:pPr>
            <a:r>
              <a:rPr lang="en-US" sz="2800" dirty="0">
                <a:solidFill>
                  <a:srgbClr val="FFFF00"/>
                </a:solidFill>
              </a:rPr>
              <a:t>Reduction	Ni</a:t>
            </a:r>
            <a:r>
              <a:rPr lang="en-US" sz="2800" baseline="30000" dirty="0">
                <a:solidFill>
                  <a:srgbClr val="FFFF00"/>
                </a:solidFill>
              </a:rPr>
              <a:t>2+</a:t>
            </a:r>
            <a:r>
              <a:rPr lang="en-US" sz="2800" dirty="0">
                <a:solidFill>
                  <a:srgbClr val="FFFF00"/>
                </a:solidFill>
              </a:rPr>
              <a:t>  + 2e</a:t>
            </a:r>
            <a:r>
              <a:rPr lang="en-US" sz="2800" baseline="30000" dirty="0">
                <a:solidFill>
                  <a:srgbClr val="FFFF00"/>
                </a:solidFill>
              </a:rPr>
              <a:t>-</a:t>
            </a:r>
            <a:r>
              <a:rPr lang="en-US" sz="2800" dirty="0">
                <a:solidFill>
                  <a:srgbClr val="FFFF00"/>
                </a:solidFill>
              </a:rPr>
              <a:t>    </a:t>
            </a:r>
            <a:r>
              <a:rPr lang="en-US" sz="2800" dirty="0">
                <a:solidFill>
                  <a:srgbClr val="FFFF00"/>
                </a:solidFill>
                <a:sym typeface="Wingdings"/>
              </a:rPr>
              <a:t></a:t>
            </a:r>
            <a:r>
              <a:rPr lang="en-US" sz="2800" dirty="0">
                <a:solidFill>
                  <a:srgbClr val="FFFF00"/>
                </a:solidFill>
              </a:rPr>
              <a:t>  Ni	   	 </a:t>
            </a:r>
            <a:r>
              <a:rPr lang="en-US" sz="2800" u="sng" dirty="0">
                <a:solidFill>
                  <a:srgbClr val="FFFF00"/>
                </a:solidFill>
              </a:rPr>
              <a:t>+ E</a:t>
            </a:r>
            <a:r>
              <a:rPr lang="en-US" sz="2800" u="sng" baseline="30000" dirty="0">
                <a:solidFill>
                  <a:srgbClr val="FFFF00"/>
                </a:solidFill>
              </a:rPr>
              <a:t>0</a:t>
            </a:r>
            <a:r>
              <a:rPr lang="en-US" sz="2800" u="sng" dirty="0">
                <a:solidFill>
                  <a:srgbClr val="FFFF00"/>
                </a:solidFill>
              </a:rPr>
              <a:t> = -0.25V</a:t>
            </a:r>
            <a:endParaRPr lang="en-US" sz="2800" dirty="0">
              <a:solidFill>
                <a:srgbClr val="FFFF00"/>
              </a:solidFill>
            </a:endParaRPr>
          </a:p>
          <a:p>
            <a:pPr marL="457200" lvl="1" indent="0">
              <a:buNone/>
              <a:defRPr/>
            </a:pPr>
            <a:r>
              <a:rPr lang="en-US" sz="2800" dirty="0">
                <a:solidFill>
                  <a:srgbClr val="FFFF00"/>
                </a:solidFill>
              </a:rPr>
              <a:t>			       		Total =              E</a:t>
            </a:r>
            <a:r>
              <a:rPr lang="en-US" sz="2800" baseline="30000" dirty="0">
                <a:solidFill>
                  <a:srgbClr val="FFFF00"/>
                </a:solidFill>
              </a:rPr>
              <a:t>0</a:t>
            </a:r>
            <a:r>
              <a:rPr lang="en-US" sz="2800" dirty="0">
                <a:solidFill>
                  <a:srgbClr val="FFFF00"/>
                </a:solidFill>
              </a:rPr>
              <a:t> =   0.15V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18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6D53B83-ADD9-4292-A62E-12C1C3967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1"/>
            <a:ext cx="5867400" cy="14208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4400" dirty="0"/>
              <a:t>The Activity Series and Redox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57D70-E6B6-450B-98F5-D655A9CE5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1295400"/>
            <a:ext cx="6781800" cy="5562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/>
              <a:t>Used to determine reactivity in single replacement redox reactions</a:t>
            </a:r>
          </a:p>
          <a:p>
            <a:pPr>
              <a:defRPr/>
            </a:pPr>
            <a:r>
              <a:rPr lang="en-US" u="sng" dirty="0"/>
              <a:t>Electrons are </a:t>
            </a:r>
            <a:r>
              <a:rPr lang="en-US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lost</a:t>
            </a:r>
            <a:r>
              <a:rPr lang="en-US" u="sng" dirty="0"/>
              <a:t> by the more active metals</a:t>
            </a:r>
            <a:r>
              <a:rPr lang="en-US" dirty="0"/>
              <a:t> and </a:t>
            </a:r>
            <a:r>
              <a:rPr lang="en-US" u="sng" dirty="0"/>
              <a:t>gained by the less active metals</a:t>
            </a:r>
            <a:endParaRPr lang="en-US" dirty="0"/>
          </a:p>
          <a:p>
            <a:pPr>
              <a:defRPr/>
            </a:pPr>
            <a:r>
              <a:rPr lang="en-US" dirty="0"/>
              <a:t>The higher a metal is on the activity series, the easier it is </a:t>
            </a:r>
            <a:r>
              <a:rPr lang="en-US" dirty="0">
                <a:solidFill>
                  <a:srgbClr val="FFFF00"/>
                </a:solidFill>
              </a:rPr>
              <a:t>oxidized</a:t>
            </a:r>
          </a:p>
          <a:p>
            <a:pPr>
              <a:defRPr/>
            </a:pPr>
            <a:r>
              <a:rPr lang="en-US" dirty="0"/>
              <a:t> The simplified order from most reactive to least reactive:</a:t>
            </a:r>
          </a:p>
          <a:p>
            <a:pPr lvl="1">
              <a:defRPr/>
            </a:pPr>
            <a:r>
              <a:rPr lang="en-US" sz="2200" dirty="0"/>
              <a:t>group </a:t>
            </a:r>
            <a:r>
              <a:rPr lang="en-US" sz="2200" dirty="0">
                <a:solidFill>
                  <a:srgbClr val="00B050"/>
                </a:solidFill>
              </a:rPr>
              <a:t>I&amp;II</a:t>
            </a:r>
            <a:r>
              <a:rPr lang="en-US" sz="2200" dirty="0"/>
              <a:t> metals plus Al</a:t>
            </a:r>
          </a:p>
          <a:p>
            <a:pPr lvl="1">
              <a:defRPr/>
            </a:pPr>
            <a:r>
              <a:rPr lang="en-US" sz="2200" dirty="0"/>
              <a:t>the </a:t>
            </a:r>
            <a:r>
              <a:rPr lang="en-US" sz="2200" dirty="0">
                <a:solidFill>
                  <a:srgbClr val="FFFF00"/>
                </a:solidFill>
              </a:rPr>
              <a:t>transition</a:t>
            </a:r>
            <a:r>
              <a:rPr lang="en-US" sz="2200" dirty="0"/>
              <a:t> metals</a:t>
            </a:r>
          </a:p>
          <a:p>
            <a:pPr lvl="1">
              <a:defRPr/>
            </a:pPr>
            <a:r>
              <a:rPr lang="en-US" sz="2200" dirty="0"/>
              <a:t>H </a:t>
            </a:r>
          </a:p>
          <a:p>
            <a:pPr lvl="1">
              <a:defRPr/>
            </a:pPr>
            <a:r>
              <a:rPr lang="en-US" sz="2200" dirty="0"/>
              <a:t>"jewelry metals” (</a:t>
            </a:r>
            <a:r>
              <a:rPr lang="en-US" sz="2200" dirty="0">
                <a:solidFill>
                  <a:srgbClr val="0070C0"/>
                </a:solidFill>
              </a:rPr>
              <a:t>Cu, Hg, Ag, Au</a:t>
            </a:r>
            <a:r>
              <a:rPr lang="en-US" sz="2200" dirty="0"/>
              <a:t>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6868" name="Text Box 2">
            <a:extLst>
              <a:ext uri="{FF2B5EF4-FFF2-40B4-BE49-F238E27FC236}">
                <a16:creationId xmlns:a16="http://schemas.microsoft.com/office/drawing/2014/main" id="{0858CFB6-979B-4CE5-BC48-88B8852B0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0"/>
            <a:ext cx="19812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Activity Series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Lithium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Potassium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Calcium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Sodium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Magnesium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Aluminum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Zinc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Chromium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Iron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Cadmium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Nickel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Tin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Lead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Hydrogen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Copper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Mercury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Silver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Platinum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Gold</a:t>
            </a:r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7E67E5B2-1E62-4095-A2B2-1B2820FD26C6}"/>
              </a:ext>
            </a:extLst>
          </p:cNvPr>
          <p:cNvSpPr/>
          <p:nvPr/>
        </p:nvSpPr>
        <p:spPr>
          <a:xfrm>
            <a:off x="3048000" y="381000"/>
            <a:ext cx="457200" cy="6477000"/>
          </a:xfrm>
          <a:prstGeom prst="upArrow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579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1BF88A0-5BC4-4861-B8B9-251C37DD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n-US" altLang="en-US" sz="6600" b="1"/>
              <a:t>Let’s Practice!	</a:t>
            </a:r>
            <a:endParaRPr lang="en-US" altLang="en-US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3643E801-A9B4-43C0-AD05-B49762B0F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 rtlCol="0">
            <a:normAutofit fontScale="92500" lnSpcReduction="10000"/>
          </a:bodyPr>
          <a:lstStyle/>
          <a:p>
            <a:pPr>
              <a:buNone/>
              <a:defRPr/>
            </a:pPr>
            <a:r>
              <a:rPr lang="en-US" altLang="en-US" b="1"/>
              <a:t>Circle the more active metal!</a:t>
            </a:r>
            <a:endParaRPr lang="en-US" altLang="en-US"/>
          </a:p>
          <a:p>
            <a:pPr>
              <a:defRPr/>
            </a:pPr>
            <a:r>
              <a:rPr lang="en-US" altLang="en-US" sz="4000"/>
              <a:t> Fe / Cu</a:t>
            </a:r>
          </a:p>
          <a:p>
            <a:pPr>
              <a:defRPr/>
            </a:pPr>
            <a:r>
              <a:rPr lang="en-US" altLang="en-US" sz="4000"/>
              <a:t>Ca / Ag</a:t>
            </a:r>
          </a:p>
          <a:p>
            <a:pPr>
              <a:defRPr/>
            </a:pPr>
            <a:r>
              <a:rPr lang="en-US" altLang="en-US" sz="4000"/>
              <a:t>Au / H</a:t>
            </a:r>
          </a:p>
          <a:p>
            <a:pPr>
              <a:defRPr/>
            </a:pPr>
            <a:r>
              <a:rPr lang="en-US" altLang="en-US" sz="4000"/>
              <a:t>H / Na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7892" name="Text Box 2">
            <a:extLst>
              <a:ext uri="{FF2B5EF4-FFF2-40B4-BE49-F238E27FC236}">
                <a16:creationId xmlns:a16="http://schemas.microsoft.com/office/drawing/2014/main" id="{8D43901F-E44C-42EA-9C80-851EB6F89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0"/>
            <a:ext cx="19812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 b="1" u="sng">
                <a:latin typeface="Calibri" panose="020F0502020204030204" pitchFamily="34" charset="0"/>
              </a:rPr>
              <a:t>Activity Series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Lithium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Potassium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Calcium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Sodium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Magnesium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Aluminum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Zinc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Chromium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Iron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Cadmium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Nickel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Tin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Lead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Hydrogen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Copper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Mercury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Silver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Platinum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400">
                <a:latin typeface="Calibri" panose="020F0502020204030204" pitchFamily="34" charset="0"/>
              </a:rPr>
              <a:t>Gold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B4289659-A3B9-4775-B50C-C75F380AEBEC}"/>
              </a:ext>
            </a:extLst>
          </p:cNvPr>
          <p:cNvSpPr/>
          <p:nvPr/>
        </p:nvSpPr>
        <p:spPr>
          <a:xfrm>
            <a:off x="9677400" y="381000"/>
            <a:ext cx="457200" cy="6477000"/>
          </a:xfrm>
          <a:prstGeom prst="upArrow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4D6A0C2-1649-4E20-BB71-218848D47565}"/>
              </a:ext>
            </a:extLst>
          </p:cNvPr>
          <p:cNvSpPr/>
          <p:nvPr/>
        </p:nvSpPr>
        <p:spPr>
          <a:xfrm>
            <a:off x="2667000" y="2827854"/>
            <a:ext cx="838200" cy="609600"/>
          </a:xfrm>
          <a:prstGeom prst="ellipse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BDB85D-BB73-4EE4-AE89-68EB1FAE35F5}"/>
              </a:ext>
            </a:extLst>
          </p:cNvPr>
          <p:cNvSpPr/>
          <p:nvPr/>
        </p:nvSpPr>
        <p:spPr>
          <a:xfrm>
            <a:off x="2667000" y="3571598"/>
            <a:ext cx="838200" cy="609600"/>
          </a:xfrm>
          <a:prstGeom prst="ellipse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85DD88-CA4B-46A7-A6F0-9F62EF4C546B}"/>
              </a:ext>
            </a:extLst>
          </p:cNvPr>
          <p:cNvSpPr/>
          <p:nvPr/>
        </p:nvSpPr>
        <p:spPr>
          <a:xfrm>
            <a:off x="3505200" y="4303712"/>
            <a:ext cx="838200" cy="609600"/>
          </a:xfrm>
          <a:prstGeom prst="ellipse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FE1478-13D1-4785-A772-FB68F87F726D}"/>
              </a:ext>
            </a:extLst>
          </p:cNvPr>
          <p:cNvSpPr/>
          <p:nvPr/>
        </p:nvSpPr>
        <p:spPr>
          <a:xfrm>
            <a:off x="3390901" y="5059086"/>
            <a:ext cx="838200" cy="609600"/>
          </a:xfrm>
          <a:prstGeom prst="ellipse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969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8220BF00-9442-4CA6-8006-DFD3496B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0" y="228601"/>
            <a:ext cx="4248150" cy="1477963"/>
          </a:xfrm>
        </p:spPr>
        <p:txBody>
          <a:bodyPr/>
          <a:lstStyle/>
          <a:p>
            <a:pPr>
              <a:defRPr/>
            </a:pPr>
            <a:r>
              <a:rPr lang="en-US" altLang="en-US" sz="6600" b="1" dirty="0"/>
              <a:t>Batteries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62614-A093-482E-8611-C4AAD907C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447800"/>
            <a:ext cx="5232400" cy="5410200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Electrochemical cells that convert chemical energy into electrical energy are called </a:t>
            </a:r>
            <a:r>
              <a:rPr lang="en-US" dirty="0">
                <a:solidFill>
                  <a:srgbClr val="FFFF00"/>
                </a:solidFill>
              </a:rPr>
              <a:t>voltaic </a:t>
            </a:r>
            <a:r>
              <a:rPr lang="en-US" dirty="0"/>
              <a:t>cells.</a:t>
            </a:r>
          </a:p>
          <a:p>
            <a:pPr>
              <a:defRPr/>
            </a:pPr>
            <a:r>
              <a:rPr lang="en-US" dirty="0"/>
              <a:t>The energy is produced by </a:t>
            </a:r>
            <a:r>
              <a:rPr lang="en-US" dirty="0">
                <a:solidFill>
                  <a:srgbClr val="FFFF00"/>
                </a:solidFill>
              </a:rPr>
              <a:t>spontaneous</a:t>
            </a:r>
            <a:r>
              <a:rPr lang="en-US" dirty="0"/>
              <a:t> </a:t>
            </a:r>
            <a:r>
              <a:rPr lang="en-US" dirty="0" err="1"/>
              <a:t>redox</a:t>
            </a:r>
            <a:r>
              <a:rPr lang="en-US" dirty="0"/>
              <a:t> reactions.</a:t>
            </a:r>
          </a:p>
          <a:p>
            <a:pPr>
              <a:defRPr/>
            </a:pPr>
            <a:r>
              <a:rPr lang="en-US" dirty="0"/>
              <a:t>Voltaic cells can be separated into </a:t>
            </a:r>
            <a:r>
              <a:rPr lang="en-US" dirty="0">
                <a:solidFill>
                  <a:srgbClr val="FFFF00"/>
                </a:solidFill>
              </a:rPr>
              <a:t>two </a:t>
            </a:r>
            <a:r>
              <a:rPr lang="en-US" dirty="0"/>
              <a:t>half cells.</a:t>
            </a:r>
          </a:p>
          <a:p>
            <a:pPr>
              <a:defRPr/>
            </a:pPr>
            <a:r>
              <a:rPr lang="en-US" dirty="0"/>
              <a:t>A half cell consists of a metal rod or strip immersed in a </a:t>
            </a:r>
            <a:r>
              <a:rPr lang="en-US" dirty="0">
                <a:solidFill>
                  <a:srgbClr val="FFFF00"/>
                </a:solidFill>
              </a:rPr>
              <a:t>solution</a:t>
            </a:r>
            <a:r>
              <a:rPr lang="en-US" dirty="0"/>
              <a:t> of its ions.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39940" name="Picture 3">
            <a:extLst>
              <a:ext uri="{FF2B5EF4-FFF2-40B4-BE49-F238E27FC236}">
                <a16:creationId xmlns:a16="http://schemas.microsoft.com/office/drawing/2014/main" id="{4B9140C4-37EF-48AA-8104-0DB22DA3E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0"/>
            <a:ext cx="3911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106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1A89B86-636D-4626-A603-DBAFD348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449401"/>
            <a:ext cx="7429500" cy="14779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6600" dirty="0"/>
              <a:t>Batteries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34A7A-A141-4584-BF12-F689D6668B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76401"/>
            <a:ext cx="7924800" cy="419099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We write half reactions to show what happens in each part of the cell.</a:t>
            </a:r>
          </a:p>
          <a:p>
            <a:pPr lvl="1" eaLnBrk="1" hangingPunct="1"/>
            <a:r>
              <a:rPr lang="en-US" altLang="en-US" sz="3200" dirty="0"/>
              <a:t>Example  Write the half reactions that occur in the Fe</a:t>
            </a:r>
            <a:r>
              <a:rPr lang="en-US" altLang="en-US" sz="3200" baseline="30000" dirty="0"/>
              <a:t>2+</a:t>
            </a:r>
            <a:r>
              <a:rPr lang="en-US" altLang="en-US" sz="3200" dirty="0"/>
              <a:t>/Ni</a:t>
            </a:r>
            <a:r>
              <a:rPr lang="en-US" altLang="en-US" sz="3200" baseline="30000" dirty="0"/>
              <a:t>2+</a:t>
            </a:r>
            <a:r>
              <a:rPr lang="en-US" altLang="en-US" sz="3200" dirty="0"/>
              <a:t> cell.</a:t>
            </a:r>
          </a:p>
          <a:p>
            <a:pPr marL="457200" lvl="1" indent="0">
              <a:buNone/>
            </a:pPr>
            <a:r>
              <a:rPr lang="en-US" altLang="en-US" sz="3200" dirty="0"/>
              <a:t>Oxidation	Fe      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  <a:r>
              <a:rPr lang="en-US" altLang="en-US" sz="3200" dirty="0"/>
              <a:t>   Fe</a:t>
            </a:r>
            <a:r>
              <a:rPr lang="en-US" altLang="en-US" sz="3200" baseline="30000" dirty="0"/>
              <a:t>2+</a:t>
            </a:r>
            <a:r>
              <a:rPr lang="en-US" altLang="en-US" sz="3200" dirty="0"/>
              <a:t>  +  2e</a:t>
            </a:r>
            <a:r>
              <a:rPr lang="en-US" altLang="en-US" sz="3200" baseline="30000" dirty="0"/>
              <a:t>-</a:t>
            </a:r>
            <a:endParaRPr lang="en-US" altLang="en-US" sz="3200" dirty="0"/>
          </a:p>
          <a:p>
            <a:pPr marL="457200" lvl="1" indent="0">
              <a:buNone/>
            </a:pPr>
            <a:r>
              <a:rPr lang="en-US" altLang="en-US" sz="3200" dirty="0"/>
              <a:t>Reduction	Ni</a:t>
            </a:r>
            <a:r>
              <a:rPr lang="en-US" altLang="en-US" sz="3200" baseline="30000" dirty="0"/>
              <a:t>2+</a:t>
            </a:r>
            <a:r>
              <a:rPr lang="en-US" altLang="en-US" sz="3200" dirty="0"/>
              <a:t>   + 2e</a:t>
            </a:r>
            <a:r>
              <a:rPr lang="en-US" altLang="en-US" sz="3200" baseline="30000" dirty="0"/>
              <a:t>-</a:t>
            </a:r>
            <a:r>
              <a:rPr lang="en-US" altLang="en-US" sz="3200" dirty="0"/>
              <a:t>  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  <a:r>
              <a:rPr lang="en-US" altLang="en-US" sz="3200" dirty="0"/>
              <a:t> 	     Ni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24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CFDD08FA-1CDB-4306-B0BB-27023563A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14208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4400" b="1" dirty="0"/>
              <a:t>Diagram of voltaic cell for the reaction of zinc and copper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29324-CCD7-47A7-A34C-A89FB04C8A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7765" y="1657351"/>
            <a:ext cx="8229600" cy="16684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Oxidized: 	Zn	</a:t>
            </a:r>
            <a:r>
              <a:rPr lang="en-US" altLang="en-US" sz="2800" dirty="0">
                <a:sym typeface="Wingdings" panose="05000000000000000000" pitchFamily="2" charset="2"/>
              </a:rPr>
              <a:t>	</a:t>
            </a:r>
            <a:r>
              <a:rPr lang="en-US" altLang="en-US" sz="2800" dirty="0"/>
              <a:t>Zn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	+	2e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	</a:t>
            </a:r>
          </a:p>
          <a:p>
            <a:pPr marL="0" indent="0">
              <a:buNone/>
            </a:pPr>
            <a:r>
              <a:rPr lang="en-US" altLang="en-US" sz="2800" dirty="0"/>
              <a:t>Reduced: 	Cu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	+	2e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	</a:t>
            </a:r>
            <a:r>
              <a:rPr lang="en-US" altLang="en-US" sz="2800" dirty="0">
                <a:sym typeface="Wingdings" panose="05000000000000000000" pitchFamily="2" charset="2"/>
              </a:rPr>
              <a:t>	</a:t>
            </a:r>
            <a:r>
              <a:rPr lang="en-US" altLang="en-US" sz="2800" dirty="0"/>
              <a:t>Cu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71682" name="Picture 2" descr="aim3">
            <a:extLst>
              <a:ext uri="{FF2B5EF4-FFF2-40B4-BE49-F238E27FC236}">
                <a16:creationId xmlns:a16="http://schemas.microsoft.com/office/drawing/2014/main" id="{DD789C7F-3997-43B6-A9CC-5B28C1217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3" y="3810001"/>
            <a:ext cx="34798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Text Box 3">
            <a:extLst>
              <a:ext uri="{FF2B5EF4-FFF2-40B4-BE49-F238E27FC236}">
                <a16:creationId xmlns:a16="http://schemas.microsoft.com/office/drawing/2014/main" id="{E5349343-D4A3-44B3-80E8-62AAF28DD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495800"/>
            <a:ext cx="19050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E31478FF-EA34-4863-976B-51DB9974A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267200"/>
            <a:ext cx="1519238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AD309715-28BD-40E8-9A70-D95984BD4B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37338" y="5029201"/>
            <a:ext cx="677862" cy="498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21A89330-F3D4-49AA-BDFB-63958C776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81400"/>
            <a:ext cx="2819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800">
                <a:latin typeface="Calibri" panose="020F0502020204030204" pitchFamily="34" charset="0"/>
              </a:rPr>
              <a:t>Direction of electron flow</a:t>
            </a:r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B544001B-DEBD-4F2D-B79B-146E53276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86401"/>
            <a:ext cx="1397000" cy="836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800">
                <a:latin typeface="Calibri" panose="020F0502020204030204" pitchFamily="34" charset="0"/>
              </a:rPr>
              <a:t>Solution of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BAEEC4D5-2994-49D9-9159-0F90389A7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562601"/>
            <a:ext cx="1676400" cy="836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en-US" altLang="en-US" sz="1800">
                <a:latin typeface="Calibri" panose="020F0502020204030204" pitchFamily="34" charset="0"/>
              </a:rPr>
              <a:t>Solution of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689" name="Line 9">
            <a:extLst>
              <a:ext uri="{FF2B5EF4-FFF2-40B4-BE49-F238E27FC236}">
                <a16:creationId xmlns:a16="http://schemas.microsoft.com/office/drawing/2014/main" id="{304BF5D9-CAE0-4398-BFA7-B7959940DA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37338" y="5943601"/>
            <a:ext cx="754062" cy="430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C8911CB4-978E-4E44-B82F-4FE38A1C1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1"/>
            <a:ext cx="685800" cy="5064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7AE1C1A3-6B39-40AB-BB83-46891BA81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867401"/>
            <a:ext cx="457200" cy="2778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81B888-DDC4-49F0-B485-5C7C2412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8862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From anode to cathode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D3638D-ED83-45A6-B07A-AFBF1C0CD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343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anode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0A7535-F531-4E96-AB04-A413515D3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648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cathode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D408B8-55D0-4C2D-91AB-4705DBEB9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91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Zinc ions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A4C58B-2A9C-4184-90F6-64C8A71A8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9436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Copper ions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13" name="SMARTInkShape-320">
            <a:extLst>
              <a:ext uri="{FF2B5EF4-FFF2-40B4-BE49-F238E27FC236}">
                <a16:creationId xmlns:a16="http://schemas.microsoft.com/office/drawing/2014/main" id="{BA1D804A-A9F7-4CC2-B651-0E36E8AD0BC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867401" y="6850381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4" name="SMARTInkShape-321">
            <a:extLst>
              <a:ext uri="{FF2B5EF4-FFF2-40B4-BE49-F238E27FC236}">
                <a16:creationId xmlns:a16="http://schemas.microsoft.com/office/drawing/2014/main" id="{0B22AF8C-9762-4EC7-8E85-22E924750C9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42461" y="6850381"/>
            <a:ext cx="15241" cy="1"/>
          </a:xfrm>
          <a:custGeom>
            <a:avLst/>
            <a:gdLst/>
            <a:ahLst/>
            <a:cxnLst/>
            <a:rect l="0" t="0" r="0" b="0"/>
            <a:pathLst>
              <a:path w="15241" h="1">
                <a:moveTo>
                  <a:pt x="15240" y="0"/>
                </a:moveTo>
                <a:lnTo>
                  <a:pt x="15240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E6E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879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nimBg="1"/>
      <p:bldP spid="71684" grpId="0" animBg="1"/>
      <p:bldP spid="71686" grpId="0" animBg="1"/>
      <p:bldP spid="71687" grpId="0" animBg="1"/>
      <p:bldP spid="71688" grpId="0" animBg="1"/>
      <p:bldP spid="14" grpId="0"/>
      <p:bldP spid="15" grpId="0"/>
      <p:bldP spid="16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3800448-FA89-4CA1-92DD-DE90D44F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930" y="228601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n-US" altLang="en-US" sz="6600" b="1" dirty="0"/>
              <a:t>EXAMPLE: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0C0D2-ACF5-475A-89A0-9BD238FFD4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1524001"/>
            <a:ext cx="86106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Predict what will happen if an iron nail is dipped into a solution of CuSO</a:t>
            </a:r>
            <a:r>
              <a:rPr lang="en-US" altLang="en-US" baseline="-25000" dirty="0"/>
              <a:t>4</a:t>
            </a:r>
            <a:r>
              <a:rPr lang="en-US" altLang="en-US" dirty="0"/>
              <a:t>. Write the balanced equation and the two half-reactions (reduction and oxidation reactions).</a:t>
            </a:r>
          </a:p>
          <a:p>
            <a:pPr marL="0" indent="0" algn="ctr">
              <a:buNone/>
            </a:pPr>
            <a:r>
              <a:rPr lang="en-US" altLang="en-US" sz="2800" i="1" dirty="0"/>
              <a:t>Iron is above copper on the activity series, so iron is oxidized:</a:t>
            </a:r>
            <a:endParaRPr lang="en-US" altLang="en-US" sz="2800" dirty="0"/>
          </a:p>
          <a:p>
            <a:pPr marL="0" indent="0" algn="ctr">
              <a:buNone/>
            </a:pPr>
            <a:r>
              <a:rPr lang="en-US" altLang="en-US" sz="3200" dirty="0"/>
              <a:t>Fe(s)  +  CuSO</a:t>
            </a:r>
            <a:r>
              <a:rPr lang="en-US" altLang="en-US" sz="3200" baseline="-25000" dirty="0"/>
              <a:t>4</a:t>
            </a:r>
            <a:r>
              <a:rPr lang="en-US" altLang="en-US" sz="3200" dirty="0"/>
              <a:t>(</a:t>
            </a:r>
            <a:r>
              <a:rPr lang="en-US" altLang="en-US" sz="3200" dirty="0" err="1"/>
              <a:t>aq</a:t>
            </a:r>
            <a:r>
              <a:rPr lang="en-US" altLang="en-US" sz="3200" dirty="0"/>
              <a:t>)  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  <a:r>
              <a:rPr lang="en-US" altLang="en-US" sz="3200" dirty="0"/>
              <a:t>  FeSO</a:t>
            </a:r>
            <a:r>
              <a:rPr lang="en-US" altLang="en-US" sz="3200" baseline="-25000" dirty="0"/>
              <a:t>4</a:t>
            </a:r>
            <a:r>
              <a:rPr lang="en-US" altLang="en-US" sz="3200" dirty="0"/>
              <a:t>(</a:t>
            </a:r>
            <a:r>
              <a:rPr lang="en-US" altLang="en-US" sz="3200" dirty="0" err="1"/>
              <a:t>aq</a:t>
            </a:r>
            <a:r>
              <a:rPr lang="en-US" altLang="en-US" sz="3200" dirty="0"/>
              <a:t>)  +  Cu(s)</a:t>
            </a:r>
          </a:p>
          <a:p>
            <a:pPr marL="0" indent="0">
              <a:buNone/>
            </a:pPr>
            <a:r>
              <a:rPr lang="en-US" altLang="en-US" sz="2800" dirty="0"/>
              <a:t>Oxidation:	Fe	</a:t>
            </a:r>
            <a:r>
              <a:rPr lang="en-US" altLang="en-US" sz="2800" dirty="0">
                <a:sym typeface="Wingdings" panose="05000000000000000000" pitchFamily="2" charset="2"/>
              </a:rPr>
              <a:t>	</a:t>
            </a:r>
            <a:r>
              <a:rPr lang="en-US" altLang="en-US" sz="2800" dirty="0"/>
              <a:t>Fe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	+	2e</a:t>
            </a:r>
            <a:r>
              <a:rPr lang="en-US" altLang="en-US" sz="2800" baseline="30000" dirty="0"/>
              <a:t>-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Reduction:	Cu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	+	2e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	</a:t>
            </a:r>
            <a:r>
              <a:rPr lang="en-US" altLang="en-US" sz="2800" dirty="0">
                <a:sym typeface="Wingdings" panose="05000000000000000000" pitchFamily="2" charset="2"/>
              </a:rPr>
              <a:t>	</a:t>
            </a:r>
            <a:r>
              <a:rPr lang="en-US" altLang="en-US" sz="2800" dirty="0"/>
              <a:t>Cu</a:t>
            </a:r>
          </a:p>
          <a:p>
            <a:pPr eaLnBrk="1" hangingPunct="1"/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26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71086FF7-7002-4C92-B869-29414C1FD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0" y="155368"/>
            <a:ext cx="7429500" cy="14779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6600" dirty="0"/>
              <a:t>Half-Cells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026EF-316E-4D9E-AB98-9D03634851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66900" y="1444833"/>
            <a:ext cx="8458200" cy="5257800"/>
          </a:xfrm>
        </p:spPr>
        <p:txBody>
          <a:bodyPr/>
          <a:lstStyle/>
          <a:p>
            <a:pPr eaLnBrk="1" hangingPunct="1"/>
            <a:r>
              <a:rPr lang="en-US" altLang="en-US" dirty="0"/>
              <a:t>The half cells are connected by a </a:t>
            </a:r>
            <a:r>
              <a:rPr lang="en-US" altLang="en-US" dirty="0">
                <a:solidFill>
                  <a:srgbClr val="FFFF00"/>
                </a:solidFill>
              </a:rPr>
              <a:t>salt</a:t>
            </a:r>
            <a:r>
              <a:rPr lang="en-US" altLang="en-US" dirty="0"/>
              <a:t> bridge</a:t>
            </a:r>
          </a:p>
          <a:p>
            <a:pPr lvl="1" eaLnBrk="1" hangingPunct="1"/>
            <a:r>
              <a:rPr lang="en-US" altLang="en-US" dirty="0"/>
              <a:t>A tube containing a solution of ions.</a:t>
            </a:r>
          </a:p>
          <a:p>
            <a:pPr eaLnBrk="1" hangingPunct="1"/>
            <a:r>
              <a:rPr lang="en-US" altLang="en-US" dirty="0"/>
              <a:t>Ions pass through the salt bridge to keep the </a:t>
            </a:r>
            <a:r>
              <a:rPr lang="en-US" altLang="en-US" dirty="0">
                <a:solidFill>
                  <a:srgbClr val="FFFF00"/>
                </a:solidFill>
              </a:rPr>
              <a:t>charges</a:t>
            </a:r>
            <a:r>
              <a:rPr lang="en-US" altLang="en-US" dirty="0"/>
              <a:t> balanced.  </a:t>
            </a:r>
          </a:p>
          <a:p>
            <a:pPr eaLnBrk="1" hangingPunct="1"/>
            <a:r>
              <a:rPr lang="en-US" altLang="en-US" dirty="0"/>
              <a:t>Electrons pass through an </a:t>
            </a:r>
            <a:r>
              <a:rPr lang="en-US" altLang="en-US" dirty="0">
                <a:solidFill>
                  <a:srgbClr val="FFFF00"/>
                </a:solidFill>
              </a:rPr>
              <a:t>external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wire.</a:t>
            </a:r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solidFill>
                  <a:srgbClr val="FFFF00"/>
                </a:solidFill>
              </a:rPr>
              <a:t>metal</a:t>
            </a:r>
            <a:r>
              <a:rPr lang="en-US" altLang="en-US" dirty="0"/>
              <a:t> rods in voltaic cells are called electrodes.</a:t>
            </a:r>
          </a:p>
          <a:p>
            <a:pPr eaLnBrk="1" hangingPunct="1"/>
            <a:r>
              <a:rPr lang="en-US" altLang="en-US" dirty="0"/>
              <a:t>Oxidation occurs at the anode and reduction occurs at the cathode.  </a:t>
            </a:r>
            <a:r>
              <a:rPr lang="en-US" altLang="en-US" b="1" dirty="0">
                <a:solidFill>
                  <a:srgbClr val="FFFF00"/>
                </a:solidFill>
              </a:rPr>
              <a:t>(An Ox and Red Cat)</a:t>
            </a:r>
            <a:endParaRPr lang="en-US" altLang="en-US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dirty="0"/>
              <a:t>The direction of electron flow is from the anode to the cathode. </a:t>
            </a:r>
            <a:r>
              <a:rPr lang="en-US" altLang="en-US" b="1" dirty="0">
                <a:solidFill>
                  <a:srgbClr val="FFFF00"/>
                </a:solidFill>
              </a:rPr>
              <a:t>(FAT CAT )</a:t>
            </a:r>
            <a:endParaRPr lang="en-US" altLang="en-US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8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1E923A3A-7452-427E-BC21-23BCE4A93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533401"/>
            <a:ext cx="7429500" cy="15636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4400" dirty="0"/>
              <a:t>Calculating the Charge of a Battery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11A6E-540C-4A1A-B626-7E093A948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en-US" altLang="en-US" dirty="0"/>
              <a:t>The potential charge of a battery can be calculated with a set of values from a table of reduction potentials.  </a:t>
            </a:r>
          </a:p>
          <a:p>
            <a:pPr lvl="1">
              <a:defRPr/>
            </a:pPr>
            <a:r>
              <a:rPr lang="en-US" altLang="en-US" sz="2800" dirty="0"/>
              <a:t>To do this, write the</a:t>
            </a:r>
            <a:r>
              <a:rPr lang="en-US" altLang="en-US" sz="2800" dirty="0">
                <a:solidFill>
                  <a:srgbClr val="FFFF00"/>
                </a:solidFill>
              </a:rPr>
              <a:t> oxidation </a:t>
            </a:r>
            <a:r>
              <a:rPr lang="en-US" altLang="en-US" sz="2800" dirty="0"/>
              <a:t>and reduction half reactions.</a:t>
            </a:r>
          </a:p>
          <a:p>
            <a:pPr lvl="1">
              <a:defRPr/>
            </a:pPr>
            <a:r>
              <a:rPr lang="en-US" altLang="en-US" sz="2800" dirty="0"/>
              <a:t>Look up the cell potentials from the data table.</a:t>
            </a:r>
          </a:p>
          <a:p>
            <a:pPr lvl="1">
              <a:defRPr/>
            </a:pPr>
            <a:r>
              <a:rPr lang="en-US" altLang="en-US" sz="2800" dirty="0"/>
              <a:t>Flip the sign of the cell </a:t>
            </a:r>
            <a:r>
              <a:rPr lang="en-US" altLang="en-US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potential</a:t>
            </a:r>
            <a:r>
              <a:rPr lang="en-US" altLang="en-US" sz="2800" dirty="0"/>
              <a:t> for oxidation.</a:t>
            </a:r>
          </a:p>
          <a:p>
            <a:pPr lvl="1">
              <a:defRPr/>
            </a:pPr>
            <a:r>
              <a:rPr lang="en-US" altLang="en-US" sz="2800" dirty="0">
                <a:solidFill>
                  <a:srgbClr val="FFFF00"/>
                </a:solidFill>
              </a:rPr>
              <a:t>Add </a:t>
            </a:r>
            <a:r>
              <a:rPr lang="en-US" altLang="en-US" sz="2800" dirty="0"/>
              <a:t>the potentials together.</a:t>
            </a:r>
          </a:p>
          <a:p>
            <a:pPr>
              <a:defRPr/>
            </a:pP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8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</TotalTime>
  <Words>482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Wingdings</vt:lpstr>
      <vt:lpstr>Circuit</vt:lpstr>
      <vt:lpstr>Electrochemistry</vt:lpstr>
      <vt:lpstr>The Activity Series and Redox</vt:lpstr>
      <vt:lpstr>Let’s Practice! </vt:lpstr>
      <vt:lpstr>Batteries</vt:lpstr>
      <vt:lpstr>Batteries</vt:lpstr>
      <vt:lpstr>Diagram of voltaic cell for the reaction of zinc and copper</vt:lpstr>
      <vt:lpstr>EXAMPLE:</vt:lpstr>
      <vt:lpstr>Half-Cells</vt:lpstr>
      <vt:lpstr>Calculating the Charge of a Battery</vt:lpstr>
      <vt:lpstr>Example   A common battery is made with nickel and cadmium.  What is the cell potential of this battery?  (E0Cd = -0.40V, E0Ni = -0.25V)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Wednesday</dc:title>
  <dc:creator>Zlomie, Tori</dc:creator>
  <cp:lastModifiedBy>Zlomie, Tori</cp:lastModifiedBy>
  <cp:revision>3</cp:revision>
  <dcterms:created xsi:type="dcterms:W3CDTF">2018-04-27T16:30:54Z</dcterms:created>
  <dcterms:modified xsi:type="dcterms:W3CDTF">2018-04-27T16:35:16Z</dcterms:modified>
</cp:coreProperties>
</file>